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33"/>
  </p:notesMasterIdLst>
  <p:sldIdLst>
    <p:sldId id="347" r:id="rId2"/>
    <p:sldId id="364" r:id="rId3"/>
    <p:sldId id="340" r:id="rId4"/>
    <p:sldId id="282" r:id="rId5"/>
    <p:sldId id="339" r:id="rId6"/>
    <p:sldId id="348" r:id="rId7"/>
    <p:sldId id="349" r:id="rId8"/>
    <p:sldId id="350" r:id="rId9"/>
    <p:sldId id="351" r:id="rId10"/>
    <p:sldId id="352" r:id="rId11"/>
    <p:sldId id="353" r:id="rId12"/>
    <p:sldId id="354" r:id="rId13"/>
    <p:sldId id="355" r:id="rId14"/>
    <p:sldId id="356" r:id="rId15"/>
    <p:sldId id="357" r:id="rId16"/>
    <p:sldId id="258" r:id="rId17"/>
    <p:sldId id="261" r:id="rId18"/>
    <p:sldId id="265" r:id="rId19"/>
    <p:sldId id="274" r:id="rId20"/>
    <p:sldId id="311" r:id="rId21"/>
    <p:sldId id="269" r:id="rId22"/>
    <p:sldId id="263" r:id="rId23"/>
    <p:sldId id="275" r:id="rId24"/>
    <p:sldId id="276" r:id="rId25"/>
    <p:sldId id="363" r:id="rId26"/>
    <p:sldId id="358" r:id="rId27"/>
    <p:sldId id="361" r:id="rId28"/>
    <p:sldId id="360" r:id="rId29"/>
    <p:sldId id="359" r:id="rId30"/>
    <p:sldId id="362" r:id="rId31"/>
    <p:sldId id="326"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51" y="5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6580A019-267B-4DC1-BC68-0A63585EF367}" type="datetimeFigureOut">
              <a:rPr lang="en-US" smtClean="0"/>
              <a:pPr/>
              <a:t>3/30/2015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F635FA1-C9E2-4D64-9D6C-0C6DEB493F75}" type="slidenum">
              <a:rPr lang="en-US" smtClean="0"/>
              <a:pPr/>
              <a:t>‹#›</a:t>
            </a:fld>
            <a:endParaRPr lang="en-US"/>
          </a:p>
        </p:txBody>
      </p:sp>
    </p:spTree>
    <p:extLst>
      <p:ext uri="{BB962C8B-B14F-4D97-AF65-F5344CB8AC3E}">
        <p14:creationId xmlns:p14="http://schemas.microsoft.com/office/powerpoint/2010/main" val="80995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18B953-2E00-4F24-BFE3-FAA1F90742E4}" type="datetimeFigureOut">
              <a:rPr lang="en-US" smtClean="0"/>
              <a:pPr/>
              <a:t>3/30/2015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755EDB-1262-4D16-A103-D75D0440AC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18B953-2E00-4F24-BFE3-FAA1F90742E4}"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18B953-2E00-4F24-BFE3-FAA1F90742E4}"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18B953-2E00-4F24-BFE3-FAA1F90742E4}"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18B953-2E00-4F24-BFE3-FAA1F90742E4}"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5EDB-1262-4D16-A103-D75D0440AC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18B953-2E00-4F24-BFE3-FAA1F90742E4}"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18B953-2E00-4F24-BFE3-FAA1F90742E4}" type="datetimeFigureOut">
              <a:rPr lang="en-US" smtClean="0"/>
              <a:pPr/>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18B953-2E00-4F24-BFE3-FAA1F90742E4}" type="datetimeFigureOut">
              <a:rPr lang="en-US" smtClean="0"/>
              <a:pPr/>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8B953-2E00-4F24-BFE3-FAA1F90742E4}" type="datetimeFigureOut">
              <a:rPr lang="en-US" smtClean="0"/>
              <a:pPr/>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18B953-2E00-4F24-BFE3-FAA1F90742E4}"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5EDB-1262-4D16-A103-D75D0440AC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18B953-2E00-4F24-BFE3-FAA1F90742E4}"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755EDB-1262-4D16-A103-D75D0440AC7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18B953-2E00-4F24-BFE3-FAA1F90742E4}" type="datetimeFigureOut">
              <a:rPr lang="en-US" smtClean="0"/>
              <a:pPr/>
              <a:t>3/30/2015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755EDB-1262-4D16-A103-D75D0440AC7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knott@hualapai-nsn.gov" TargetMode="External"/><Relationship Id="rId2" Type="http://schemas.openxmlformats.org/officeDocument/2006/relationships/hyperlink" Target="mailto:kdavidso@hualapai-nsn.gov"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28925" y="866775"/>
            <a:ext cx="5895975" cy="2628900"/>
          </a:xfrm>
        </p:spPr>
        <p:txBody>
          <a:bodyPr>
            <a:normAutofit/>
          </a:bodyPr>
          <a:lstStyle/>
          <a:p>
            <a:pPr algn="r"/>
            <a:r>
              <a:rPr lang="en-US" sz="4400" b="1" dirty="0" smtClean="0">
                <a:solidFill>
                  <a:schemeClr val="tx1"/>
                </a:solidFill>
              </a:rPr>
              <a:t>Hualapai START:</a:t>
            </a:r>
            <a:r>
              <a:rPr lang="en-US" sz="2400" b="1" dirty="0" smtClean="0">
                <a:solidFill>
                  <a:schemeClr val="tx1"/>
                </a:solidFill>
              </a:rPr>
              <a:t> </a:t>
            </a:r>
            <a:br>
              <a:rPr lang="en-US" sz="2400" b="1" dirty="0" smtClean="0">
                <a:solidFill>
                  <a:schemeClr val="tx1"/>
                </a:solidFill>
              </a:rPr>
            </a:br>
            <a:r>
              <a:rPr lang="en-US" sz="2700" dirty="0" smtClean="0">
                <a:solidFill>
                  <a:schemeClr val="tx1"/>
                </a:solidFill>
              </a:rPr>
              <a:t>Review of activities leading up to, during and after the Strategic Technical Assistance Response Team workshop from October 2012 </a:t>
            </a:r>
            <a:endParaRPr lang="en-US" sz="2700" dirty="0">
              <a:solidFill>
                <a:schemeClr val="tx1"/>
              </a:solidFill>
            </a:endParaRPr>
          </a:p>
        </p:txBody>
      </p:sp>
      <p:sp>
        <p:nvSpPr>
          <p:cNvPr id="6" name="Content Placeholder 5"/>
          <p:cNvSpPr>
            <a:spLocks noGrp="1"/>
          </p:cNvSpPr>
          <p:nvPr>
            <p:ph idx="1"/>
          </p:nvPr>
        </p:nvSpPr>
        <p:spPr>
          <a:xfrm>
            <a:off x="295275" y="4526279"/>
            <a:ext cx="7962901" cy="1655446"/>
          </a:xfrm>
        </p:spPr>
        <p:txBody>
          <a:bodyPr>
            <a:normAutofit/>
          </a:bodyPr>
          <a:lstStyle/>
          <a:p>
            <a:pPr marL="0" indent="0">
              <a:buNone/>
            </a:pPr>
            <a:r>
              <a:rPr lang="en-US" sz="2000" dirty="0" smtClean="0">
                <a:latin typeface="+mj-lt"/>
              </a:rPr>
              <a:t>Prepared for the Tribal Solar Working Group Meeting </a:t>
            </a:r>
          </a:p>
          <a:p>
            <a:pPr marL="0" indent="0">
              <a:buNone/>
            </a:pPr>
            <a:r>
              <a:rPr lang="en-US" sz="2000" dirty="0" smtClean="0">
                <a:latin typeface="+mj-lt"/>
              </a:rPr>
              <a:t>March 24-25, 2015</a:t>
            </a:r>
          </a:p>
          <a:p>
            <a:pPr marL="0" indent="0">
              <a:buNone/>
            </a:pPr>
            <a:r>
              <a:rPr lang="en-US" sz="2000" dirty="0" smtClean="0">
                <a:latin typeface="+mj-lt"/>
              </a:rPr>
              <a:t>Richard Knott and Kevin Davidson</a:t>
            </a:r>
          </a:p>
          <a:p>
            <a:pPr marL="0" indent="0">
              <a:buNone/>
            </a:pPr>
            <a:r>
              <a:rPr lang="en-US" sz="2000" dirty="0" smtClean="0">
                <a:latin typeface="+mj-lt"/>
              </a:rPr>
              <a:t>Hualapai Planning and Economic Development Department</a:t>
            </a:r>
          </a:p>
          <a:p>
            <a:endParaRPr lang="en-US" sz="2000" dirty="0">
              <a:latin typeface="+mj-lt"/>
            </a:endParaRPr>
          </a:p>
        </p:txBody>
      </p:sp>
      <p:pic>
        <p:nvPicPr>
          <p:cNvPr id="7" name="Picture 4"/>
          <p:cNvPicPr>
            <a:picLocks noChangeAspect="1" noChangeArrowheads="1"/>
          </p:cNvPicPr>
          <p:nvPr/>
        </p:nvPicPr>
        <p:blipFill>
          <a:blip r:embed="rId2" cstate="print"/>
          <a:srcRect r="2487" b="2487"/>
          <a:stretch>
            <a:fillRect/>
          </a:stretch>
        </p:blipFill>
        <p:spPr bwMode="auto">
          <a:xfrm>
            <a:off x="333375" y="1114425"/>
            <a:ext cx="1463040" cy="1463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792162"/>
          </a:xfrm>
        </p:spPr>
        <p:txBody>
          <a:bodyPr>
            <a:normAutofit fontScale="90000"/>
          </a:bodyPr>
          <a:lstStyle/>
          <a:p>
            <a:r>
              <a:rPr lang="en-US" sz="2800" b="1" dirty="0" smtClean="0"/>
              <a:t>2006 – BIA – Energy and Mineral Development Program - Biomass Feasibility Study</a:t>
            </a:r>
            <a:endParaRPr lang="en-US" sz="2800" b="1" dirty="0"/>
          </a:p>
        </p:txBody>
      </p:sp>
      <p:sp>
        <p:nvSpPr>
          <p:cNvPr id="4" name="Content Placeholder 3"/>
          <p:cNvSpPr>
            <a:spLocks noGrp="1"/>
          </p:cNvSpPr>
          <p:nvPr>
            <p:ph idx="1"/>
          </p:nvPr>
        </p:nvSpPr>
        <p:spPr>
          <a:xfrm>
            <a:off x="390525" y="1628775"/>
            <a:ext cx="4638676" cy="5638800"/>
          </a:xfrm>
        </p:spPr>
        <p:txBody>
          <a:bodyPr>
            <a:noAutofit/>
          </a:bodyPr>
          <a:lstStyle/>
          <a:p>
            <a:r>
              <a:rPr lang="en-US" sz="2000" u="sng" dirty="0" smtClean="0"/>
              <a:t>Proposal</a:t>
            </a:r>
            <a:r>
              <a:rPr lang="en-US" sz="2000" dirty="0" smtClean="0"/>
              <a:t>: Reservation-wide assessment of Hualapai renewable energy resources including wind, solar, and biomass.</a:t>
            </a:r>
          </a:p>
          <a:p>
            <a:r>
              <a:rPr lang="en-US" sz="2000" u="sng" dirty="0" smtClean="0"/>
              <a:t>Outcome</a:t>
            </a:r>
            <a:r>
              <a:rPr lang="en-US" sz="2000" dirty="0" smtClean="0"/>
              <a:t>:  Wood to energy not economically viable at this time. The study also looked into markets for other forest based products such as building materials and found only very limited and specialized markets for such products in the region. </a:t>
            </a:r>
          </a:p>
          <a:p>
            <a:r>
              <a:rPr lang="en-US" sz="2000" u="sng" dirty="0" smtClean="0"/>
              <a:t>Status</a:t>
            </a:r>
            <a:r>
              <a:rPr lang="en-US" sz="2000" dirty="0" smtClean="0"/>
              <a:t>: Inactive; however, a British Columbia wood pellet making company looking to expand its business into the US market has shown in the Southwest.</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5162550" y="1533525"/>
            <a:ext cx="3655225" cy="2743200"/>
          </a:xfrm>
          <a:prstGeom prst="rect">
            <a:avLst/>
          </a:prstGeom>
          <a:noFill/>
          <a:ln w="9525">
            <a:noFill/>
            <a:miter lim="800000"/>
            <a:headEnd/>
            <a:tailEnd/>
          </a:ln>
        </p:spPr>
      </p:pic>
      <p:sp>
        <p:nvSpPr>
          <p:cNvPr id="5" name="TextBox 4"/>
          <p:cNvSpPr txBox="1"/>
          <p:nvPr/>
        </p:nvSpPr>
        <p:spPr>
          <a:xfrm>
            <a:off x="5086350" y="4276725"/>
            <a:ext cx="3810000" cy="523220"/>
          </a:xfrm>
          <a:prstGeom prst="rect">
            <a:avLst/>
          </a:prstGeom>
          <a:noFill/>
        </p:spPr>
        <p:txBody>
          <a:bodyPr wrap="square" rtlCol="0">
            <a:spAutoFit/>
          </a:bodyPr>
          <a:lstStyle/>
          <a:p>
            <a:r>
              <a:rPr lang="en-US" sz="1400" dirty="0" smtClean="0"/>
              <a:t>Stone Forest Products sawmill repowering project in Eagar 3MW Initially - 21,000 </a:t>
            </a:r>
            <a:r>
              <a:rPr lang="en-US" sz="1400" dirty="0" err="1" smtClean="0"/>
              <a:t>MWh</a:t>
            </a:r>
            <a:r>
              <a:rPr lang="en-US" sz="1400" dirty="0" smtClean="0"/>
              <a:t> per year</a:t>
            </a:r>
            <a:endParaRPr lang="en-US" sz="1400" dirty="0"/>
          </a:p>
        </p:txBody>
      </p:sp>
      <p:pic>
        <p:nvPicPr>
          <p:cNvPr id="1027" name="Picture 3"/>
          <p:cNvPicPr>
            <a:picLocks noChangeAspect="1" noChangeArrowheads="1"/>
          </p:cNvPicPr>
          <p:nvPr/>
        </p:nvPicPr>
        <p:blipFill>
          <a:blip r:embed="rId3" cstate="print"/>
          <a:srcRect/>
          <a:stretch>
            <a:fillRect/>
          </a:stretch>
        </p:blipFill>
        <p:spPr bwMode="auto">
          <a:xfrm>
            <a:off x="5162550" y="4962525"/>
            <a:ext cx="1885950" cy="1828800"/>
          </a:xfrm>
          <a:prstGeom prst="rect">
            <a:avLst/>
          </a:prstGeom>
          <a:noFill/>
          <a:ln w="9525">
            <a:noFill/>
            <a:miter lim="800000"/>
            <a:headEnd/>
            <a:tailEnd/>
          </a:ln>
        </p:spPr>
      </p:pic>
      <p:sp>
        <p:nvSpPr>
          <p:cNvPr id="7" name="TextBox 6"/>
          <p:cNvSpPr txBox="1"/>
          <p:nvPr/>
        </p:nvSpPr>
        <p:spPr>
          <a:xfrm>
            <a:off x="7219950" y="5111948"/>
            <a:ext cx="1600200" cy="307777"/>
          </a:xfrm>
          <a:prstGeom prst="rect">
            <a:avLst/>
          </a:prstGeom>
          <a:noFill/>
        </p:spPr>
        <p:txBody>
          <a:bodyPr wrap="square" rtlCol="0">
            <a:spAutoFit/>
          </a:bodyPr>
          <a:lstStyle/>
          <a:p>
            <a:r>
              <a:rPr lang="en-US" sz="1400" dirty="0" smtClean="0"/>
              <a:t>Wood pellet stove</a:t>
            </a:r>
            <a:endParaRPr lang="en-US" sz="1400" dirty="0"/>
          </a:p>
        </p:txBody>
      </p:sp>
      <p:pic>
        <p:nvPicPr>
          <p:cNvPr id="1028" name="Picture 4"/>
          <p:cNvPicPr>
            <a:picLocks noChangeAspect="1" noChangeArrowheads="1"/>
          </p:cNvPicPr>
          <p:nvPr/>
        </p:nvPicPr>
        <p:blipFill>
          <a:blip r:embed="rId4" cstate="print"/>
          <a:srcRect/>
          <a:stretch>
            <a:fillRect/>
          </a:stretch>
        </p:blipFill>
        <p:spPr bwMode="auto">
          <a:xfrm>
            <a:off x="7581554" y="5907405"/>
            <a:ext cx="933796" cy="731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7675"/>
            <a:ext cx="8229600" cy="1143000"/>
          </a:xfrm>
        </p:spPr>
        <p:txBody>
          <a:bodyPr>
            <a:normAutofit/>
          </a:bodyPr>
          <a:lstStyle/>
          <a:p>
            <a:r>
              <a:rPr lang="en-US" sz="2800" b="1" dirty="0" smtClean="0"/>
              <a:t>2007 - BIA – Energy and Mineral Development Program - Wind Energy Feasibility Study</a:t>
            </a:r>
            <a:endParaRPr lang="en-US" sz="2800" b="1" dirty="0"/>
          </a:p>
        </p:txBody>
      </p:sp>
      <p:sp>
        <p:nvSpPr>
          <p:cNvPr id="4" name="Content Placeholder 3"/>
          <p:cNvSpPr>
            <a:spLocks noGrp="1"/>
          </p:cNvSpPr>
          <p:nvPr>
            <p:ph idx="1"/>
          </p:nvPr>
        </p:nvSpPr>
        <p:spPr>
          <a:xfrm>
            <a:off x="457200" y="1800225"/>
            <a:ext cx="4191000" cy="4830763"/>
          </a:xfrm>
        </p:spPr>
        <p:txBody>
          <a:bodyPr>
            <a:normAutofit fontScale="85000" lnSpcReduction="20000"/>
          </a:bodyPr>
          <a:lstStyle/>
          <a:p>
            <a:r>
              <a:rPr lang="en-US" u="sng" dirty="0" smtClean="0"/>
              <a:t>Proposal</a:t>
            </a:r>
            <a:r>
              <a:rPr lang="en-US" dirty="0" smtClean="0"/>
              <a:t>: Extension of Reservation-wide assessment of Hualapai renewable energy resources to focus on wind energy development.</a:t>
            </a:r>
          </a:p>
          <a:p>
            <a:r>
              <a:rPr lang="en-US" u="sng" dirty="0" smtClean="0"/>
              <a:t>Outcome</a:t>
            </a:r>
            <a:r>
              <a:rPr lang="en-US" dirty="0" smtClean="0"/>
              <a:t>: Wind energy project areas expanded to Clay Springs and refined according to wind resource, transmission availability and environmental considerations.</a:t>
            </a:r>
          </a:p>
          <a:p>
            <a:r>
              <a:rPr lang="en-US" u="sng" dirty="0" smtClean="0"/>
              <a:t>Status</a:t>
            </a:r>
            <a:r>
              <a:rPr lang="en-US" dirty="0" smtClean="0"/>
              <a:t>: Data collection from towers has ceased and will be used for 2009 DOE grant funded wind study.  Met towers decommissioned in 2013. </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017003" y="4114800"/>
            <a:ext cx="2441051" cy="246888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021125" y="1581150"/>
            <a:ext cx="2437075" cy="246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38150"/>
            <a:ext cx="8534400" cy="715962"/>
          </a:xfrm>
        </p:spPr>
        <p:txBody>
          <a:bodyPr>
            <a:noAutofit/>
          </a:bodyPr>
          <a:lstStyle/>
          <a:p>
            <a:r>
              <a:rPr lang="en-US" sz="2400" b="1" dirty="0" smtClean="0"/>
              <a:t>2009 – DOE – TEP - Wind Energy Development Feasibility Study</a:t>
            </a:r>
            <a:endParaRPr lang="en-US" sz="2800" b="1" dirty="0"/>
          </a:p>
        </p:txBody>
      </p:sp>
      <p:sp>
        <p:nvSpPr>
          <p:cNvPr id="4" name="Content Placeholder 3"/>
          <p:cNvSpPr>
            <a:spLocks noGrp="1"/>
          </p:cNvSpPr>
          <p:nvPr>
            <p:ph idx="1"/>
          </p:nvPr>
        </p:nvSpPr>
        <p:spPr>
          <a:xfrm>
            <a:off x="304799" y="1447800"/>
            <a:ext cx="6562725" cy="5867400"/>
          </a:xfrm>
        </p:spPr>
        <p:txBody>
          <a:bodyPr>
            <a:normAutofit fontScale="70000" lnSpcReduction="20000"/>
          </a:bodyPr>
          <a:lstStyle/>
          <a:p>
            <a:r>
              <a:rPr lang="en-US" u="sng" dirty="0" smtClean="0"/>
              <a:t>Proposal</a:t>
            </a:r>
            <a:r>
              <a:rPr lang="en-US" dirty="0" smtClean="0"/>
              <a:t>: $742,494 allotted to advance the development of the Hualapai’s wind energy resources from the initial assessment and feasibility study phase to the business plan development phase which will allow the implementation of construction activities as soon as a power purchase agreement has been secured between the project developer and a buyer of the electricity.</a:t>
            </a:r>
          </a:p>
          <a:p>
            <a:r>
              <a:rPr lang="en-US" u="sng" dirty="0" smtClean="0"/>
              <a:t>Progress to date</a:t>
            </a:r>
            <a:r>
              <a:rPr lang="en-US" dirty="0" smtClean="0"/>
              <a:t>:</a:t>
            </a:r>
          </a:p>
          <a:p>
            <a:pPr lvl="1"/>
            <a:r>
              <a:rPr lang="en-US" dirty="0" smtClean="0"/>
              <a:t>Interconnect application filed w/ Western Area Power Admin</a:t>
            </a:r>
          </a:p>
          <a:p>
            <a:pPr lvl="1"/>
            <a:r>
              <a:rPr lang="en-US" dirty="0" smtClean="0"/>
              <a:t>Critical Issues Analysis</a:t>
            </a:r>
          </a:p>
          <a:p>
            <a:pPr lvl="1"/>
            <a:r>
              <a:rPr lang="en-US" dirty="0" smtClean="0"/>
              <a:t>Avian Use Study</a:t>
            </a:r>
          </a:p>
          <a:p>
            <a:pPr lvl="1"/>
            <a:r>
              <a:rPr lang="en-US" dirty="0" smtClean="0"/>
              <a:t>Fall Raptor Migration Study</a:t>
            </a:r>
          </a:p>
          <a:p>
            <a:pPr lvl="1"/>
            <a:r>
              <a:rPr lang="en-US" dirty="0" smtClean="0"/>
              <a:t>Turbine array planning</a:t>
            </a:r>
          </a:p>
          <a:p>
            <a:pPr lvl="1"/>
            <a:r>
              <a:rPr lang="en-US" dirty="0" smtClean="0"/>
              <a:t>Solicitation of wind developers, in progress</a:t>
            </a:r>
          </a:p>
          <a:p>
            <a:pPr lvl="1"/>
            <a:r>
              <a:rPr lang="en-US" dirty="0" smtClean="0"/>
              <a:t>Final Report to include above reports which was presented to DOE on November 16, 2012, in Denver.</a:t>
            </a:r>
          </a:p>
          <a:p>
            <a:pPr lvl="1"/>
            <a:r>
              <a:rPr lang="en-US" dirty="0" smtClean="0"/>
              <a:t>Final Report presented to Council in January 2013.</a:t>
            </a:r>
          </a:p>
          <a:p>
            <a:r>
              <a:rPr lang="en-US" dirty="0" smtClean="0"/>
              <a:t>Status: </a:t>
            </a:r>
          </a:p>
          <a:p>
            <a:pPr lvl="1"/>
            <a:r>
              <a:rPr lang="en-US" dirty="0" smtClean="0"/>
              <a:t>Grant closed June 30, 2013</a:t>
            </a:r>
          </a:p>
          <a:p>
            <a:pPr lvl="1"/>
            <a:r>
              <a:rPr lang="en-US" dirty="0" smtClean="0"/>
              <a:t>Wind farm development deferred to future Council decision</a:t>
            </a:r>
          </a:p>
        </p:txBody>
      </p:sp>
      <p:pic>
        <p:nvPicPr>
          <p:cNvPr id="5" name="Picture 4" descr="09_10_21_ge_wind_turbine.jpg"/>
          <p:cNvPicPr>
            <a:picLocks noChangeAspect="1"/>
          </p:cNvPicPr>
          <p:nvPr/>
        </p:nvPicPr>
        <p:blipFill>
          <a:blip r:embed="rId2" cstate="print"/>
          <a:stretch>
            <a:fillRect/>
          </a:stretch>
        </p:blipFill>
        <p:spPr>
          <a:xfrm>
            <a:off x="7105651" y="1438275"/>
            <a:ext cx="1583237" cy="256032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6943725" y="4124325"/>
            <a:ext cx="1826389" cy="2560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813"/>
            <a:ext cx="8229600" cy="944562"/>
          </a:xfrm>
        </p:spPr>
        <p:txBody>
          <a:bodyPr>
            <a:noAutofit/>
          </a:bodyPr>
          <a:lstStyle/>
          <a:p>
            <a:r>
              <a:rPr lang="en-US" sz="2400" b="1" dirty="0" smtClean="0"/>
              <a:t>2009 – DOE - EECBG - Juvenile Detention Center Solar System and Planning Office Energy Efficiency Improvements</a:t>
            </a:r>
            <a:endParaRPr lang="en-US" sz="2400" b="1" dirty="0"/>
          </a:p>
        </p:txBody>
      </p:sp>
      <p:sp>
        <p:nvSpPr>
          <p:cNvPr id="3" name="Content Placeholder 2"/>
          <p:cNvSpPr>
            <a:spLocks noGrp="1"/>
          </p:cNvSpPr>
          <p:nvPr>
            <p:ph idx="1"/>
          </p:nvPr>
        </p:nvSpPr>
        <p:spPr>
          <a:xfrm>
            <a:off x="457200" y="1819275"/>
            <a:ext cx="4114800" cy="4525963"/>
          </a:xfrm>
        </p:spPr>
        <p:txBody>
          <a:bodyPr>
            <a:normAutofit/>
          </a:bodyPr>
          <a:lstStyle/>
          <a:p>
            <a:r>
              <a:rPr lang="en-US" sz="2000" u="sng" dirty="0" smtClean="0"/>
              <a:t>Proposal</a:t>
            </a:r>
            <a:r>
              <a:rPr lang="en-US" sz="2000" dirty="0" smtClean="0"/>
              <a:t>: $114,670 to Increase energy efficiency of tribal office buildings and install solar array at Juvenile Detention Facility.</a:t>
            </a:r>
          </a:p>
          <a:p>
            <a:r>
              <a:rPr lang="en-US" sz="2000" u="sng" dirty="0" smtClean="0"/>
              <a:t>Outcome</a:t>
            </a:r>
            <a:r>
              <a:rPr lang="en-US" sz="2000" dirty="0" smtClean="0"/>
              <a:t>: a 10kW solar PV array was installed at the new Juvenile Detention Center in 2011.   Monies were also spent on installing solar tube skylights, better insulation and exterior windows at Tribal offices, and a more efficient water heater and AC unit at the Planning Dept</a:t>
            </a:r>
          </a:p>
          <a:p>
            <a:r>
              <a:rPr lang="en-US" sz="2000" u="sng" dirty="0" smtClean="0"/>
              <a:t>Status</a:t>
            </a:r>
            <a:r>
              <a:rPr lang="en-US" sz="2000" dirty="0" smtClean="0"/>
              <a:t>: Operational.</a:t>
            </a:r>
            <a:endParaRPr lang="en-US" sz="2000" dirty="0"/>
          </a:p>
        </p:txBody>
      </p:sp>
      <p:pic>
        <p:nvPicPr>
          <p:cNvPr id="5122" name="Picture 2"/>
          <p:cNvPicPr>
            <a:picLocks noChangeAspect="1" noChangeArrowheads="1"/>
          </p:cNvPicPr>
          <p:nvPr/>
        </p:nvPicPr>
        <p:blipFill>
          <a:blip r:embed="rId2" cstate="print"/>
          <a:srcRect/>
          <a:stretch>
            <a:fillRect/>
          </a:stretch>
        </p:blipFill>
        <p:spPr bwMode="auto">
          <a:xfrm>
            <a:off x="4572000" y="1743075"/>
            <a:ext cx="4206240" cy="2721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a:noAutofit/>
          </a:bodyPr>
          <a:lstStyle/>
          <a:p>
            <a:r>
              <a:rPr lang="en-US" sz="2800" b="1" dirty="0" smtClean="0"/>
              <a:t>2010 - BIA Energy and Mineral Development Program- Solar Development Feasibility Study</a:t>
            </a:r>
            <a:endParaRPr lang="en-US" sz="2800" b="1" dirty="0"/>
          </a:p>
        </p:txBody>
      </p:sp>
      <p:sp>
        <p:nvSpPr>
          <p:cNvPr id="3" name="Content Placeholder 2"/>
          <p:cNvSpPr>
            <a:spLocks noGrp="1"/>
          </p:cNvSpPr>
          <p:nvPr>
            <p:ph idx="1"/>
          </p:nvPr>
        </p:nvSpPr>
        <p:spPr>
          <a:xfrm>
            <a:off x="304799" y="1657350"/>
            <a:ext cx="5505451" cy="5200650"/>
          </a:xfrm>
        </p:spPr>
        <p:txBody>
          <a:bodyPr>
            <a:noAutofit/>
          </a:bodyPr>
          <a:lstStyle/>
          <a:p>
            <a:r>
              <a:rPr lang="en-US" sz="1800" u="sng" dirty="0" smtClean="0"/>
              <a:t>Proposal</a:t>
            </a:r>
            <a:r>
              <a:rPr lang="en-US" sz="1800" dirty="0" smtClean="0"/>
              <a:t>: $276,605 to advance the development of the Hualapai’s solar energy resources from the initial assessment/feasibility phase to the business plan development and power purchase agreement which will allow for construction. </a:t>
            </a:r>
          </a:p>
          <a:p>
            <a:r>
              <a:rPr lang="en-US" sz="1800" u="sng" dirty="0" smtClean="0"/>
              <a:t>Progress to Date</a:t>
            </a:r>
            <a:r>
              <a:rPr lang="en-US" sz="1800" dirty="0" smtClean="0"/>
              <a:t>: Preliminary Solar Feasibility Report prepared Peach Springs/Nelson, Clay Springs and Grand Canyon West</a:t>
            </a:r>
          </a:p>
          <a:p>
            <a:pPr lvl="1"/>
            <a:r>
              <a:rPr lang="en-US" sz="1800" dirty="0" smtClean="0"/>
              <a:t>GCW Option 1: 250 kW solar array without storage to address peak demand</a:t>
            </a:r>
          </a:p>
          <a:p>
            <a:pPr lvl="1"/>
            <a:r>
              <a:rPr lang="en-US" sz="1800" dirty="0" smtClean="0"/>
              <a:t>GCW Option 2: 500 kW solar array to charge batteries &amp; supply off peak use.</a:t>
            </a:r>
          </a:p>
          <a:p>
            <a:r>
              <a:rPr lang="en-US" sz="1800" u="sng" dirty="0" smtClean="0"/>
              <a:t>Status</a:t>
            </a:r>
            <a:r>
              <a:rPr lang="en-US" sz="1800" dirty="0" smtClean="0"/>
              <a:t>: </a:t>
            </a:r>
          </a:p>
          <a:p>
            <a:pPr lvl="1"/>
            <a:r>
              <a:rPr lang="en-US" sz="1800" dirty="0" smtClean="0"/>
              <a:t>Grant closeout September 2013</a:t>
            </a:r>
          </a:p>
          <a:p>
            <a:pPr lvl="1"/>
            <a:r>
              <a:rPr lang="en-US" sz="1800" dirty="0" smtClean="0"/>
              <a:t>GCW and Clay Springs sites on hold</a:t>
            </a:r>
          </a:p>
          <a:p>
            <a:pPr lvl="1"/>
            <a:r>
              <a:rPr lang="en-US" sz="1800" dirty="0" smtClean="0"/>
              <a:t>Peach Springs/Nelson sites in review by HTUA </a:t>
            </a:r>
            <a:endParaRPr lang="en-US" sz="1800" dirty="0"/>
          </a:p>
        </p:txBody>
      </p:sp>
      <p:pic>
        <p:nvPicPr>
          <p:cNvPr id="3074" name="Picture 2"/>
          <p:cNvPicPr>
            <a:picLocks noChangeAspect="1" noChangeArrowheads="1"/>
          </p:cNvPicPr>
          <p:nvPr/>
        </p:nvPicPr>
        <p:blipFill>
          <a:blip r:embed="rId2" cstate="print"/>
          <a:srcRect b="2187"/>
          <a:stretch>
            <a:fillRect/>
          </a:stretch>
        </p:blipFill>
        <p:spPr bwMode="auto">
          <a:xfrm>
            <a:off x="5774056" y="1888065"/>
            <a:ext cx="3201893" cy="192024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12869"/>
          <a:stretch>
            <a:fillRect/>
          </a:stretch>
        </p:blipFill>
        <p:spPr bwMode="auto">
          <a:xfrm>
            <a:off x="5957662" y="4466200"/>
            <a:ext cx="2868203" cy="202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963"/>
            <a:ext cx="8229600" cy="1143000"/>
          </a:xfrm>
        </p:spPr>
        <p:txBody>
          <a:bodyPr>
            <a:normAutofit/>
          </a:bodyPr>
          <a:lstStyle/>
          <a:p>
            <a:r>
              <a:rPr lang="en-US" sz="2800" b="1" dirty="0" smtClean="0"/>
              <a:t>2011 - MEC – School Solar Program - PV array at Peach Springs Elementary School</a:t>
            </a:r>
            <a:endParaRPr lang="en-US" sz="2800" b="1" dirty="0"/>
          </a:p>
        </p:txBody>
      </p:sp>
      <p:sp>
        <p:nvSpPr>
          <p:cNvPr id="3" name="Content Placeholder 2"/>
          <p:cNvSpPr>
            <a:spLocks noGrp="1"/>
          </p:cNvSpPr>
          <p:nvPr>
            <p:ph idx="1"/>
          </p:nvPr>
        </p:nvSpPr>
        <p:spPr>
          <a:xfrm>
            <a:off x="371474" y="1819275"/>
            <a:ext cx="4105275" cy="4772025"/>
          </a:xfrm>
        </p:spPr>
        <p:txBody>
          <a:bodyPr>
            <a:noAutofit/>
          </a:bodyPr>
          <a:lstStyle/>
          <a:p>
            <a:r>
              <a:rPr lang="en-US" sz="2000" u="sng" dirty="0" smtClean="0"/>
              <a:t>Project</a:t>
            </a:r>
            <a:r>
              <a:rPr lang="en-US" sz="2000" dirty="0" smtClean="0"/>
              <a:t>: As part of the Renewable Energy Standard Tariff (REST), Mohave Electric Cooperative (MEC) set a goal of allocating $50,000 to every public school in its service territory for the installation of a solar energy system. The Grand Canyon Trust will also contribute $30,000 to build the solar array.</a:t>
            </a:r>
          </a:p>
          <a:p>
            <a:r>
              <a:rPr lang="en-US" sz="2000" dirty="0" smtClean="0"/>
              <a:t>19kW array should offset 10 - 12% of the school’s annual electrical costs</a:t>
            </a:r>
          </a:p>
          <a:p>
            <a:r>
              <a:rPr lang="en-US" sz="2000" dirty="0" smtClean="0"/>
              <a:t>Status: Operational on 6/19/2013</a:t>
            </a:r>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4800600" y="1781175"/>
            <a:ext cx="3657600" cy="221663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72000" y="4143375"/>
            <a:ext cx="4114800" cy="26625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748565"/>
            <a:ext cx="8153401" cy="685800"/>
          </a:xfrm>
        </p:spPr>
        <p:txBody>
          <a:bodyPr>
            <a:noAutofit/>
          </a:bodyPr>
          <a:lstStyle/>
          <a:p>
            <a:r>
              <a:rPr lang="en-US" sz="3600" b="1" dirty="0" smtClean="0"/>
              <a:t>Review of START Planning Session of 2012</a:t>
            </a:r>
            <a:endParaRPr lang="en-US" sz="2400" b="1" dirty="0"/>
          </a:p>
        </p:txBody>
      </p:sp>
      <p:sp>
        <p:nvSpPr>
          <p:cNvPr id="3" name="Content Placeholder 2"/>
          <p:cNvSpPr>
            <a:spLocks noGrp="1"/>
          </p:cNvSpPr>
          <p:nvPr>
            <p:ph idx="1"/>
          </p:nvPr>
        </p:nvSpPr>
        <p:spPr>
          <a:xfrm>
            <a:off x="457200" y="1766065"/>
            <a:ext cx="8382000" cy="4545106"/>
          </a:xfrm>
        </p:spPr>
        <p:txBody>
          <a:bodyPr>
            <a:noAutofit/>
          </a:bodyPr>
          <a:lstStyle/>
          <a:p>
            <a:r>
              <a:rPr lang="en-US" sz="2400" b="1" i="1" dirty="0" smtClean="0"/>
              <a:t>Applying for START </a:t>
            </a:r>
            <a:r>
              <a:rPr lang="en-US" sz="2000" dirty="0" smtClean="0"/>
              <a:t>Application submitted by Hualapai in January 2012 and awarded in June 2012 to provide updated resource assessment analysis and project feasibility analysis, with primary focus on a  renewable energy project to help power the Tribe’s Grand Canyon West development. </a:t>
            </a:r>
          </a:p>
          <a:p>
            <a:pPr>
              <a:buNone/>
            </a:pPr>
            <a:endParaRPr lang="en-US" sz="2400" dirty="0" smtClean="0"/>
          </a:p>
          <a:p>
            <a:r>
              <a:rPr lang="en-US" sz="2400" b="1" i="1" dirty="0" smtClean="0"/>
              <a:t>What does START do?</a:t>
            </a:r>
            <a:r>
              <a:rPr lang="en-US" sz="2400" dirty="0" smtClean="0"/>
              <a:t> </a:t>
            </a:r>
            <a:r>
              <a:rPr lang="en-US" sz="2000" dirty="0" smtClean="0"/>
              <a:t>The START Program seeks to spur clean energy project development by providing Tribes with tools and resources needed to foster energy self-sufficiency, sustainability, and economic competitiveness. With the support of technical experts from the National Renewable Energy Laboratory (NREL), START assists tribal leadership with project development and financing and helps tribal communities strategically plan their energy future</a:t>
            </a:r>
            <a:r>
              <a:rPr lang="en-US" sz="24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032"/>
            <a:ext cx="8229600" cy="704088"/>
          </a:xfrm>
        </p:spPr>
        <p:txBody>
          <a:bodyPr/>
          <a:lstStyle/>
          <a:p>
            <a:r>
              <a:rPr lang="en-US" sz="3600" b="1" dirty="0" smtClean="0"/>
              <a:t>START - </a:t>
            </a:r>
            <a:r>
              <a:rPr lang="en-US" sz="3200" b="1" dirty="0" smtClean="0"/>
              <a:t>Practical Vision Workshop, part 1</a:t>
            </a:r>
            <a:endParaRPr lang="en-US" sz="3200" b="1" dirty="0"/>
          </a:p>
        </p:txBody>
      </p:sp>
      <p:sp>
        <p:nvSpPr>
          <p:cNvPr id="3" name="Content Placeholder 2"/>
          <p:cNvSpPr>
            <a:spLocks noGrp="1"/>
          </p:cNvSpPr>
          <p:nvPr>
            <p:ph idx="1"/>
          </p:nvPr>
        </p:nvSpPr>
        <p:spPr>
          <a:xfrm>
            <a:off x="457200" y="1694335"/>
            <a:ext cx="8229600" cy="4495800"/>
          </a:xfrm>
        </p:spPr>
        <p:txBody>
          <a:bodyPr>
            <a:noAutofit/>
          </a:bodyPr>
          <a:lstStyle/>
          <a:p>
            <a:pPr>
              <a:buNone/>
            </a:pPr>
            <a:r>
              <a:rPr lang="en-US" sz="2400" dirty="0" smtClean="0"/>
              <a:t>1.	</a:t>
            </a:r>
            <a:r>
              <a:rPr lang="en-US" sz="2400" b="1" dirty="0" smtClean="0"/>
              <a:t>Towards: Safe &amp; Socially Responsible Energy Use &amp; Management in Daily Life for 2022</a:t>
            </a:r>
          </a:p>
          <a:p>
            <a:pPr>
              <a:buNone/>
            </a:pPr>
            <a:r>
              <a:rPr lang="en-US" sz="2000" dirty="0" smtClean="0"/>
              <a:t>	a.	All Hualapai Have Access to Affordable or Free Transportation</a:t>
            </a:r>
          </a:p>
          <a:p>
            <a:pPr>
              <a:buNone/>
            </a:pPr>
            <a:r>
              <a:rPr lang="en-US" sz="2000" dirty="0" smtClean="0"/>
              <a:t>	b.	Sustainable Economic Security</a:t>
            </a:r>
          </a:p>
          <a:p>
            <a:pPr>
              <a:buNone/>
            </a:pPr>
            <a:r>
              <a:rPr lang="en-US" sz="2000" dirty="0" smtClean="0"/>
              <a:t>	c.	Protection of Environment Through Sustainable Clean Energy</a:t>
            </a:r>
          </a:p>
          <a:p>
            <a:pPr>
              <a:buNone/>
            </a:pPr>
            <a:endParaRPr lang="en-US" sz="2400" dirty="0" smtClean="0"/>
          </a:p>
          <a:p>
            <a:pPr>
              <a:buNone/>
            </a:pPr>
            <a:r>
              <a:rPr lang="en-US" sz="2400" dirty="0" smtClean="0"/>
              <a:t>2.	</a:t>
            </a:r>
            <a:r>
              <a:rPr lang="en-US" sz="2400" b="1" dirty="0" smtClean="0"/>
              <a:t>Towards: Mental, Physical, Spiritual Health &amp; Well Being For Community, Family &amp; Individual in 2022</a:t>
            </a:r>
          </a:p>
          <a:p>
            <a:pPr>
              <a:buNone/>
            </a:pPr>
            <a:r>
              <a:rPr lang="en-US" sz="2400" dirty="0" smtClean="0"/>
              <a:t>	</a:t>
            </a:r>
            <a:r>
              <a:rPr lang="en-US" sz="1800" dirty="0" smtClean="0"/>
              <a:t>a.	</a:t>
            </a:r>
            <a:r>
              <a:rPr lang="en-US" sz="2000" dirty="0" smtClean="0"/>
              <a:t>Assuring Healthy Food Availability For Community Well-Being</a:t>
            </a:r>
          </a:p>
          <a:p>
            <a:pPr>
              <a:buNone/>
            </a:pPr>
            <a:r>
              <a:rPr lang="en-US" sz="2000" dirty="0" smtClean="0"/>
              <a:t>	b.	Local Access to Variety of Education Options</a:t>
            </a:r>
          </a:p>
          <a:p>
            <a:pPr>
              <a:buNone/>
            </a:pPr>
            <a:r>
              <a:rPr lang="en-US" sz="2000" dirty="0" smtClean="0"/>
              <a:t>	c.	Safe, Compassionate Resources to Care For Our Elderly Treasures</a:t>
            </a:r>
          </a:p>
          <a:p>
            <a:pPr>
              <a:buNone/>
            </a:pP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215"/>
            <a:ext cx="8229600" cy="704088"/>
          </a:xfrm>
        </p:spPr>
        <p:txBody>
          <a:bodyPr/>
          <a:lstStyle/>
          <a:p>
            <a:r>
              <a:rPr lang="en-US" sz="3600" b="1" dirty="0" smtClean="0"/>
              <a:t>START - </a:t>
            </a:r>
            <a:r>
              <a:rPr lang="en-US" sz="3200" b="1" dirty="0" smtClean="0"/>
              <a:t>Practical Vision Workshop, part 2</a:t>
            </a:r>
            <a:endParaRPr lang="en-US" sz="3200" b="1" dirty="0"/>
          </a:p>
        </p:txBody>
      </p:sp>
      <p:sp>
        <p:nvSpPr>
          <p:cNvPr id="3" name="Content Placeholder 2"/>
          <p:cNvSpPr>
            <a:spLocks noGrp="1"/>
          </p:cNvSpPr>
          <p:nvPr>
            <p:ph idx="1"/>
          </p:nvPr>
        </p:nvSpPr>
        <p:spPr>
          <a:xfrm>
            <a:off x="457200" y="1622615"/>
            <a:ext cx="8229600" cy="2819400"/>
          </a:xfrm>
        </p:spPr>
        <p:txBody>
          <a:bodyPr>
            <a:noAutofit/>
          </a:bodyPr>
          <a:lstStyle/>
          <a:p>
            <a:pPr>
              <a:buNone/>
            </a:pPr>
            <a:r>
              <a:rPr lang="en-US" sz="2400" dirty="0" smtClean="0"/>
              <a:t>3.	</a:t>
            </a:r>
            <a:r>
              <a:rPr lang="en-US" sz="2400" b="1" dirty="0" smtClean="0"/>
              <a:t>Towards: Healthy, Viable Economic Community Through Individual Independence by 2022</a:t>
            </a:r>
          </a:p>
          <a:p>
            <a:pPr>
              <a:buNone/>
            </a:pPr>
            <a:r>
              <a:rPr lang="en-US" sz="2000" dirty="0" smtClean="0"/>
              <a:t>	a.	Deeper Connecting Harmony &amp; Accountability Between 	Government &amp; the People</a:t>
            </a:r>
          </a:p>
          <a:p>
            <a:pPr>
              <a:buNone/>
            </a:pPr>
            <a:r>
              <a:rPr lang="en-US" sz="2000" dirty="0" smtClean="0"/>
              <a:t>	b.	Energy Independence Through Utility Ownership</a:t>
            </a:r>
          </a:p>
          <a:p>
            <a:pPr>
              <a:buNone/>
            </a:pPr>
            <a:r>
              <a:rPr lang="en-US" sz="2000" dirty="0" smtClean="0"/>
              <a:t>	c.	Well Balanced Hualapai Living Happy &amp; Healthy Lifestyles</a:t>
            </a:r>
          </a:p>
          <a:p>
            <a:pPr>
              <a:buNone/>
            </a:pPr>
            <a:r>
              <a:rPr lang="en-US" sz="2000" dirty="0" smtClean="0"/>
              <a:t>	d.	Thriving Cultural Identity &amp; Education Woven Into Daily Life</a:t>
            </a:r>
          </a:p>
          <a:p>
            <a:pPr>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72500" cy="1371600"/>
          </a:xfrm>
        </p:spPr>
        <p:txBody>
          <a:bodyPr>
            <a:normAutofit fontScale="90000"/>
          </a:bodyPr>
          <a:lstStyle/>
          <a:p>
            <a:r>
              <a:rPr lang="en-US" sz="4000" b="1" dirty="0" smtClean="0"/>
              <a:t>START</a:t>
            </a:r>
            <a:r>
              <a:rPr lang="en-US" sz="3600" b="1" dirty="0" smtClean="0"/>
              <a:t> - Practical Vision Workshop</a:t>
            </a:r>
            <a:r>
              <a:rPr lang="en-US" sz="2700" b="1" dirty="0" smtClean="0"/>
              <a:t>, Brainstorming for Safe &amp; Socially Responsible Energy Use &amp; Management in Daily Life</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381000" y="1869144"/>
            <a:ext cx="8382000" cy="4855505"/>
          </a:xfrm>
        </p:spPr>
        <p:txBody>
          <a:bodyPr>
            <a:noAutofit/>
          </a:bodyPr>
          <a:lstStyle/>
          <a:p>
            <a:pPr>
              <a:buNone/>
            </a:pPr>
            <a:r>
              <a:rPr lang="en-US" sz="2400" b="1" dirty="0" smtClean="0"/>
              <a:t>Clean Energy</a:t>
            </a:r>
          </a:p>
          <a:p>
            <a:pPr>
              <a:buNone/>
            </a:pPr>
            <a:r>
              <a:rPr lang="en-US" sz="2000" dirty="0" smtClean="0"/>
              <a:t>•	Straw Bale Home &amp; Building Construction With Solar &amp; Wind Energy</a:t>
            </a:r>
          </a:p>
          <a:p>
            <a:pPr>
              <a:buNone/>
            </a:pPr>
            <a:r>
              <a:rPr lang="en-US" sz="2000" dirty="0" smtClean="0"/>
              <a:t>•	New Energy Source</a:t>
            </a:r>
          </a:p>
          <a:p>
            <a:pPr>
              <a:buNone/>
            </a:pPr>
            <a:r>
              <a:rPr lang="en-US" sz="2000" dirty="0" smtClean="0"/>
              <a:t>•	Solar Over Wind – Structural (Aesthetics)</a:t>
            </a:r>
          </a:p>
          <a:p>
            <a:pPr>
              <a:buNone/>
            </a:pPr>
            <a:r>
              <a:rPr lang="en-US" sz="2000" dirty="0" smtClean="0"/>
              <a:t>•	Savings in Home Energy Expense</a:t>
            </a:r>
          </a:p>
          <a:p>
            <a:pPr>
              <a:buNone/>
            </a:pPr>
            <a:r>
              <a:rPr lang="en-US" sz="2000" dirty="0" smtClean="0"/>
              <a:t>•	Tribal Wide Adaptive Strategies to Climate Change</a:t>
            </a:r>
          </a:p>
          <a:p>
            <a:pPr>
              <a:buNone/>
            </a:pPr>
            <a:r>
              <a:rPr lang="en-US" sz="2000" dirty="0" smtClean="0"/>
              <a:t>•	Solar Panels: Street Lights, Homes</a:t>
            </a:r>
          </a:p>
          <a:p>
            <a:pPr>
              <a:buNone/>
            </a:pPr>
            <a:r>
              <a:rPr lang="en-US" sz="2400" b="1" dirty="0" smtClean="0"/>
              <a:t>Access to Affordable Transportation </a:t>
            </a:r>
          </a:p>
          <a:p>
            <a:pPr>
              <a:buFont typeface="Arial" pitchFamily="34" charset="0"/>
              <a:buChar char="•"/>
            </a:pPr>
            <a:r>
              <a:rPr lang="en-US" sz="2000" dirty="0" smtClean="0"/>
              <a:t>Motor Pool With Fuel and Transit Station and Mechanic</a:t>
            </a:r>
          </a:p>
          <a:p>
            <a:pPr>
              <a:buFont typeface="Arial" pitchFamily="34" charset="0"/>
              <a:buChar char="•"/>
            </a:pPr>
            <a:r>
              <a:rPr lang="en-US" sz="2000" dirty="0" smtClean="0"/>
              <a:t>Metro-Link (Train) to Kingman, Flagstaff</a:t>
            </a:r>
          </a:p>
          <a:p>
            <a:pPr>
              <a:buFont typeface="Arial" pitchFamily="34" charset="0"/>
              <a:buChar char="•"/>
            </a:pPr>
            <a:r>
              <a:rPr lang="en-US" sz="2000" dirty="0" smtClean="0"/>
              <a:t>Tribal Owned Gas Station with Car Wash – Revenue for Tribe</a:t>
            </a:r>
          </a:p>
          <a:p>
            <a:pPr>
              <a:buFont typeface="Arial" pitchFamily="34" charset="0"/>
              <a:buChar char="•"/>
            </a:pPr>
            <a:r>
              <a:rPr lang="en-US" sz="2000" dirty="0" smtClean="0"/>
              <a:t>Tribal Mini-Bus Transit throughout Peach Springs Community</a:t>
            </a:r>
          </a:p>
          <a:p>
            <a:pPr>
              <a:buNone/>
            </a:pPr>
            <a:endParaRPr lang="en-US" sz="18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90500" y="1007512"/>
            <a:ext cx="8835769" cy="566351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72500" cy="1371600"/>
          </a:xfrm>
        </p:spPr>
        <p:txBody>
          <a:bodyPr>
            <a:normAutofit fontScale="90000"/>
          </a:bodyPr>
          <a:lstStyle/>
          <a:p>
            <a:r>
              <a:rPr lang="en-US" sz="4000" b="1" dirty="0" smtClean="0"/>
              <a:t>START</a:t>
            </a:r>
            <a:r>
              <a:rPr lang="en-US" sz="3600" b="1" dirty="0" smtClean="0"/>
              <a:t> - Practical Vision Workshop</a:t>
            </a:r>
            <a:r>
              <a:rPr lang="en-US" sz="2700" b="1" dirty="0" smtClean="0"/>
              <a:t>, Brainstorming for Safe &amp; Socially Responsible Energy Use &amp; Management in Daily Life</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381000" y="1833285"/>
            <a:ext cx="8382000" cy="3787588"/>
          </a:xfrm>
        </p:spPr>
        <p:txBody>
          <a:bodyPr>
            <a:noAutofit/>
          </a:bodyPr>
          <a:lstStyle/>
          <a:p>
            <a:pPr>
              <a:buNone/>
            </a:pPr>
            <a:r>
              <a:rPr lang="en-US" sz="2400" b="1" dirty="0" smtClean="0"/>
              <a:t>Energy Independence</a:t>
            </a:r>
          </a:p>
          <a:p>
            <a:pPr>
              <a:buNone/>
            </a:pPr>
            <a:r>
              <a:rPr lang="en-US" sz="2000" dirty="0" smtClean="0"/>
              <a:t>•	Utility Authority, Local Power Access, Local Billing</a:t>
            </a:r>
          </a:p>
          <a:p>
            <a:pPr>
              <a:buNone/>
            </a:pPr>
            <a:r>
              <a:rPr lang="en-US" sz="2000" dirty="0" smtClean="0"/>
              <a:t>•	Power is Power - We Control Our Destiny</a:t>
            </a:r>
          </a:p>
          <a:p>
            <a:pPr>
              <a:buNone/>
            </a:pPr>
            <a:r>
              <a:rPr lang="en-US" sz="2000" dirty="0" smtClean="0"/>
              <a:t>•	Having Our Own Utility Empowers Our Community With More Jobs: Local Opportunity</a:t>
            </a:r>
          </a:p>
          <a:p>
            <a:pPr>
              <a:buNone/>
            </a:pPr>
            <a:r>
              <a:rPr lang="en-US" sz="2000" dirty="0" smtClean="0"/>
              <a:t>•	GCW is Solar/Wind Powered, Peach Springs is Solar Powered</a:t>
            </a:r>
          </a:p>
          <a:p>
            <a:pPr>
              <a:buNone/>
            </a:pPr>
            <a:r>
              <a:rPr lang="en-US" sz="2000" dirty="0" smtClean="0"/>
              <a:t>•	Cost Saving to Our Community by Providing Local Service</a:t>
            </a:r>
          </a:p>
          <a:p>
            <a:pPr>
              <a:buNone/>
            </a:pPr>
            <a:r>
              <a:rPr lang="en-US" sz="2000" dirty="0" smtClean="0"/>
              <a:t>•	Power to Tribal Members Homes (more &amp; larger)-Better Industry &amp; Economy</a:t>
            </a:r>
          </a:p>
          <a:p>
            <a:pPr>
              <a:buNone/>
            </a:pPr>
            <a:r>
              <a:rPr lang="en-US" sz="2000" dirty="0" smtClean="0"/>
              <a:t>•	Colorado River Water Right in Place</a:t>
            </a:r>
          </a:p>
          <a:p>
            <a:pPr>
              <a:buNone/>
            </a:pPr>
            <a:endParaRPr lang="en-US" sz="18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190"/>
            <a:ext cx="8229600" cy="1524000"/>
          </a:xfrm>
        </p:spPr>
        <p:txBody>
          <a:bodyPr anchor="b">
            <a:normAutofit/>
          </a:bodyPr>
          <a:lstStyle/>
          <a:p>
            <a:r>
              <a:rPr lang="en-US" sz="4000" b="1" dirty="0" smtClean="0"/>
              <a:t>START - </a:t>
            </a:r>
            <a:r>
              <a:rPr lang="en-US" sz="3200" b="1" dirty="0" smtClean="0"/>
              <a:t>Underlying Contradictions Workshop</a:t>
            </a:r>
            <a:br>
              <a:rPr lang="en-US" sz="3200" b="1" dirty="0" smtClean="0"/>
            </a:br>
            <a:r>
              <a:rPr lang="en-US" sz="2400" b="1" dirty="0" smtClean="0"/>
              <a:t>What are the issues and obstacles which block progress towards our shared energy vision?</a:t>
            </a:r>
            <a:endParaRPr lang="en-US" sz="2400" b="1" dirty="0"/>
          </a:p>
        </p:txBody>
      </p:sp>
      <p:pic>
        <p:nvPicPr>
          <p:cNvPr id="9" name="Picture 8" descr="spiral"/>
          <p:cNvPicPr>
            <a:picLocks/>
          </p:cNvPicPr>
          <p:nvPr/>
        </p:nvPicPr>
        <p:blipFill>
          <a:blip r:embed="rId2" cstate="print"/>
          <a:srcRect/>
          <a:stretch>
            <a:fillRect/>
          </a:stretch>
        </p:blipFill>
        <p:spPr bwMode="auto">
          <a:xfrm>
            <a:off x="990600" y="2783545"/>
            <a:ext cx="6858000" cy="3657600"/>
          </a:xfrm>
          <a:prstGeom prst="rect">
            <a:avLst/>
          </a:prstGeom>
          <a:noFill/>
          <a:ln w="9525">
            <a:noFill/>
            <a:miter lim="800000"/>
            <a:headEnd/>
            <a:tailEnd/>
          </a:ln>
        </p:spPr>
      </p:pic>
      <p:sp>
        <p:nvSpPr>
          <p:cNvPr id="1033" name="Text Box 9"/>
          <p:cNvSpPr txBox="1">
            <a:spLocks noChangeArrowheads="1"/>
          </p:cNvSpPr>
          <p:nvPr/>
        </p:nvSpPr>
        <p:spPr bwMode="auto">
          <a:xfrm>
            <a:off x="3276600" y="3577295"/>
            <a:ext cx="1600200" cy="1263650"/>
          </a:xfrm>
          <a:prstGeom prst="rect">
            <a:avLst/>
          </a:prstGeom>
          <a:solidFill>
            <a:srgbClr val="FFFFFF"/>
          </a:solidFill>
          <a:ln w="25400">
            <a:solidFill>
              <a:srgbClr val="5F141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DISJOINTED &amp; UNDERDEVELOPED COMMUNICATION SKILLS INHIBIT UNDERSTANDING BETWEEN INDIVIDUALS &amp; COMMUNITY</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30" name="Text Box 6"/>
          <p:cNvSpPr txBox="1">
            <a:spLocks noChangeArrowheads="1"/>
          </p:cNvSpPr>
          <p:nvPr/>
        </p:nvSpPr>
        <p:spPr bwMode="auto">
          <a:xfrm>
            <a:off x="2667000" y="2402545"/>
            <a:ext cx="1485900" cy="701675"/>
          </a:xfrm>
          <a:prstGeom prst="rect">
            <a:avLst/>
          </a:prstGeom>
          <a:solidFill>
            <a:srgbClr val="FFFFFF"/>
          </a:solidFill>
          <a:ln w="25400">
            <a:solidFill>
              <a:srgbClr val="5F141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FEAR OF FAILURE FUELS JEALOUSY SEPARATION &amp; COMPETITION</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32" name="Text Box 8"/>
          <p:cNvSpPr txBox="1">
            <a:spLocks noChangeArrowheads="1"/>
          </p:cNvSpPr>
          <p:nvPr/>
        </p:nvSpPr>
        <p:spPr bwMode="auto">
          <a:xfrm>
            <a:off x="4495800" y="5679145"/>
            <a:ext cx="1600200" cy="876300"/>
          </a:xfrm>
          <a:prstGeom prst="rect">
            <a:avLst/>
          </a:prstGeom>
          <a:solidFill>
            <a:srgbClr val="FFFFFF"/>
          </a:solidFill>
          <a:ln w="25400">
            <a:solidFill>
              <a:srgbClr val="5F141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REMOTE LOCATION MAKES TRANSPORTATION ISSUES MORE CRITICAL</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31" name="Text Box 7"/>
          <p:cNvSpPr txBox="1">
            <a:spLocks noChangeArrowheads="1"/>
          </p:cNvSpPr>
          <p:nvPr/>
        </p:nvSpPr>
        <p:spPr bwMode="auto">
          <a:xfrm>
            <a:off x="609600" y="4612345"/>
            <a:ext cx="1646238" cy="892175"/>
          </a:xfrm>
          <a:prstGeom prst="rect">
            <a:avLst/>
          </a:prstGeom>
          <a:solidFill>
            <a:srgbClr val="FFFFFF"/>
          </a:solidFill>
          <a:ln w="25400">
            <a:solidFill>
              <a:srgbClr val="5F1419"/>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EDUCATION &amp; TRAINING OPPORTUNITIES NOT LOCALLY VALUED OR AVAILABLE</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7888"/>
          </a:xfrm>
        </p:spPr>
        <p:txBody>
          <a:bodyPr>
            <a:normAutofit/>
          </a:bodyPr>
          <a:lstStyle/>
          <a:p>
            <a:r>
              <a:rPr lang="en-US" sz="3600" b="1" dirty="0" smtClean="0"/>
              <a:t>START – </a:t>
            </a:r>
            <a:r>
              <a:rPr lang="en-US" sz="3200" b="1" dirty="0" smtClean="0"/>
              <a:t>Strategic Directions Workshop for 2014</a:t>
            </a:r>
            <a:endParaRPr lang="en-US" sz="3200" b="1"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r>
              <a:rPr lang="en-US" dirty="0" smtClean="0"/>
              <a:t>DIVERSIFYING DEVELOPMENT OPPORTUNITIES TO NURTURE LEARNING, GROWTH &amp; ACHIEVEMENT = MORE CHOICES FOR HUALAPAIS!</a:t>
            </a:r>
          </a:p>
          <a:p>
            <a:pPr lvl="1"/>
            <a:r>
              <a:rPr lang="en-US" dirty="0" smtClean="0"/>
              <a:t>Establish &amp; Implement Longer Hours For Education Center For Adult Workers &amp; Head Start Student After Hour Access</a:t>
            </a:r>
          </a:p>
          <a:p>
            <a:pPr lvl="1"/>
            <a:r>
              <a:rPr lang="en-US" dirty="0" smtClean="0"/>
              <a:t>Educate Adults</a:t>
            </a:r>
          </a:p>
          <a:p>
            <a:pPr lvl="1"/>
            <a:r>
              <a:rPr lang="en-US" u="sng" dirty="0" smtClean="0"/>
              <a:t>Distributed Wind &amp; Solar Interconnection Workshops</a:t>
            </a:r>
          </a:p>
          <a:p>
            <a:pPr lvl="1"/>
            <a:r>
              <a:rPr lang="en-US" dirty="0" smtClean="0"/>
              <a:t>Adult/Youth Nurturing</a:t>
            </a:r>
          </a:p>
          <a:p>
            <a:pPr lvl="1"/>
            <a:r>
              <a:rPr lang="en-US" u="sng" dirty="0" smtClean="0"/>
              <a:t>Develop &amp; Design a Plan For a Training Class Focusing on Wind &amp; Renewable</a:t>
            </a:r>
          </a:p>
          <a:p>
            <a:pPr lvl="1"/>
            <a:r>
              <a:rPr lang="en-US" u="sng" dirty="0" smtClean="0"/>
              <a:t>Develop a Teaching Plan to Educate the Public/Community on Energy Technology</a:t>
            </a:r>
          </a:p>
          <a:p>
            <a:pPr lvl="1"/>
            <a:r>
              <a:rPr lang="en-US" dirty="0" smtClean="0"/>
              <a:t>Educate the Community For Readiness</a:t>
            </a:r>
          </a:p>
          <a:p>
            <a:pPr lvl="1"/>
            <a:r>
              <a:rPr lang="en-US" dirty="0" smtClean="0"/>
              <a:t>Implement Better Access to On-Line Classes &amp; Tutoring</a:t>
            </a:r>
          </a:p>
          <a:p>
            <a:pPr lvl="1"/>
            <a:r>
              <a:rPr lang="en-US" dirty="0" smtClean="0"/>
              <a:t>Diversify &amp; Expand access to Career &amp; Education Counseling Locally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7888"/>
          </a:xfrm>
        </p:spPr>
        <p:txBody>
          <a:bodyPr>
            <a:normAutofit/>
          </a:bodyPr>
          <a:lstStyle/>
          <a:p>
            <a:r>
              <a:rPr lang="en-US" sz="3600" b="1" dirty="0" smtClean="0"/>
              <a:t>START – </a:t>
            </a:r>
            <a:r>
              <a:rPr lang="en-US" sz="3200" b="1" dirty="0" smtClean="0"/>
              <a:t>Strategic Directions Workshop for 2014</a:t>
            </a:r>
            <a:endParaRPr lang="en-US" sz="3200" b="1" dirty="0"/>
          </a:p>
        </p:txBody>
      </p:sp>
      <p:sp>
        <p:nvSpPr>
          <p:cNvPr id="3" name="Content Placeholder 2"/>
          <p:cNvSpPr>
            <a:spLocks noGrp="1"/>
          </p:cNvSpPr>
          <p:nvPr>
            <p:ph idx="1"/>
          </p:nvPr>
        </p:nvSpPr>
        <p:spPr>
          <a:xfrm>
            <a:off x="457200" y="1447800"/>
            <a:ext cx="8229600" cy="5029200"/>
          </a:xfrm>
        </p:spPr>
        <p:txBody>
          <a:bodyPr>
            <a:normAutofit fontScale="70000" lnSpcReduction="20000"/>
          </a:bodyPr>
          <a:lstStyle/>
          <a:p>
            <a:r>
              <a:rPr lang="en-US" dirty="0" smtClean="0"/>
              <a:t>DEVELOPING COMMUNITY AWARENESS &amp; PARTICIPATION IN RESPONSIBLE ENERGY OPPORTUNITIES = ALL HUALAPAIS HAVE A STAKE IN THE GAME!</a:t>
            </a:r>
          </a:p>
          <a:p>
            <a:pPr lvl="1"/>
            <a:r>
              <a:rPr lang="en-US" sz="2600" dirty="0" smtClean="0"/>
              <a:t>Create a Tribal Energy Committee: Energy Education, Searching For Sites</a:t>
            </a:r>
          </a:p>
          <a:p>
            <a:pPr lvl="1"/>
            <a:r>
              <a:rPr lang="en-US" sz="2600" dirty="0" smtClean="0"/>
              <a:t>Prioritize Peach Springs Power Supply Over GCW</a:t>
            </a:r>
          </a:p>
          <a:p>
            <a:pPr lvl="1"/>
            <a:r>
              <a:rPr lang="en-US" sz="2600" dirty="0" smtClean="0"/>
              <a:t>Develop a Tribal Utility Authority to Spearhead/Guide Development of Energy Infrastructure</a:t>
            </a:r>
          </a:p>
          <a:p>
            <a:pPr lvl="1"/>
            <a:r>
              <a:rPr lang="en-US" sz="2600" dirty="0" smtClean="0"/>
              <a:t>Award Water Rights Settlements Revenue to Tribe for congressional funding that builds the infrastructure to deliver the water to Tribe: Better Services to Community, Education, Language Cultural Preservation </a:t>
            </a:r>
          </a:p>
          <a:p>
            <a:pPr lvl="1"/>
            <a:r>
              <a:rPr lang="en-US" sz="2600" dirty="0" smtClean="0"/>
              <a:t>Build electric distribution grid at Grand Canyon West</a:t>
            </a:r>
          </a:p>
          <a:p>
            <a:pPr lvl="1"/>
            <a:r>
              <a:rPr lang="en-US" sz="2600" dirty="0" smtClean="0"/>
              <a:t>Develop a Roof-Based Generation Program to Help Reduce Resident’s Cost For Power</a:t>
            </a:r>
          </a:p>
          <a:p>
            <a:pPr lvl="1"/>
            <a:r>
              <a:rPr lang="en-US" sz="2600" dirty="0" smtClean="0"/>
              <a:t>Select Site For Solar Array to Serve Peach Springs</a:t>
            </a:r>
          </a:p>
          <a:p>
            <a:pPr lvl="1"/>
            <a:r>
              <a:rPr lang="en-US" sz="2600" dirty="0" smtClean="0"/>
              <a:t>Establish a Hualapai Tribal Utility Cooperative/Authority</a:t>
            </a:r>
          </a:p>
          <a:p>
            <a:pPr lvl="1"/>
            <a:r>
              <a:rPr lang="en-US" sz="2600" dirty="0" smtClean="0"/>
              <a:t>Design Cultural Landscape Map Showing Proposed Energy Projects For Community Viewing</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7888"/>
          </a:xfrm>
        </p:spPr>
        <p:txBody>
          <a:bodyPr>
            <a:normAutofit/>
          </a:bodyPr>
          <a:lstStyle/>
          <a:p>
            <a:r>
              <a:rPr lang="en-US" sz="3600" b="1" dirty="0" smtClean="0"/>
              <a:t>START – </a:t>
            </a:r>
            <a:r>
              <a:rPr lang="en-US" sz="3200" b="1" dirty="0" smtClean="0"/>
              <a:t>Strategic Directions Workshop for 2014</a:t>
            </a:r>
            <a:endParaRPr lang="en-US" sz="3200" b="1" dirty="0"/>
          </a:p>
        </p:txBody>
      </p:sp>
      <p:sp>
        <p:nvSpPr>
          <p:cNvPr id="3" name="Content Placeholder 2"/>
          <p:cNvSpPr>
            <a:spLocks noGrp="1"/>
          </p:cNvSpPr>
          <p:nvPr>
            <p:ph idx="1"/>
          </p:nvPr>
        </p:nvSpPr>
        <p:spPr>
          <a:xfrm>
            <a:off x="457200" y="1447800"/>
            <a:ext cx="8229600" cy="5029200"/>
          </a:xfrm>
        </p:spPr>
        <p:txBody>
          <a:bodyPr>
            <a:normAutofit fontScale="70000" lnSpcReduction="20000"/>
          </a:bodyPr>
          <a:lstStyle/>
          <a:p>
            <a:r>
              <a:rPr lang="en-US" dirty="0" smtClean="0"/>
              <a:t>COMMUNICATING EASILY DIGESTIBLE INFORMATION WITH A PROCESS TO REPLY &amp; RETORT = ALL HUALAPAIS GET INVOLVED!</a:t>
            </a:r>
          </a:p>
          <a:p>
            <a:pPr lvl="1"/>
            <a:r>
              <a:rPr lang="en-US" sz="2600" dirty="0" smtClean="0"/>
              <a:t>Provide Technical &amp; Financial Analysis Assistance For Commercial-Scale Renewable Development Projects</a:t>
            </a:r>
          </a:p>
          <a:p>
            <a:pPr lvl="1"/>
            <a:r>
              <a:rPr lang="en-US" sz="2600" dirty="0" smtClean="0"/>
              <a:t>Community Outreach with This Plan</a:t>
            </a:r>
          </a:p>
          <a:p>
            <a:pPr lvl="1"/>
            <a:r>
              <a:rPr lang="en-US" sz="2600" dirty="0" smtClean="0"/>
              <a:t>Map Showing Flow of Electron’s Money To and From the Hualapai Tribe, Showing Benefit to Community</a:t>
            </a:r>
          </a:p>
          <a:p>
            <a:pPr lvl="1"/>
            <a:r>
              <a:rPr lang="en-US" sz="2600" dirty="0" smtClean="0"/>
              <a:t>Discuss &amp; Secure Informed Consent On-Site location (of renewable energy projects) &amp; the Benefits to the Community</a:t>
            </a:r>
          </a:p>
          <a:p>
            <a:pPr lvl="1"/>
            <a:r>
              <a:rPr lang="en-US" sz="2600" dirty="0" smtClean="0"/>
              <a:t>Develop Information Flyers to Inform the Community About the START Program and the Results of These Meetings Emphasizing Project results &amp; Benefits</a:t>
            </a:r>
          </a:p>
          <a:p>
            <a:pPr lvl="1"/>
            <a:r>
              <a:rPr lang="en-US" sz="2600" dirty="0" smtClean="0"/>
              <a:t>Positive Information in </a:t>
            </a:r>
            <a:r>
              <a:rPr lang="en-US" sz="2600" dirty="0" err="1" smtClean="0"/>
              <a:t>Gamyu</a:t>
            </a:r>
            <a:r>
              <a:rPr lang="en-US" sz="2600" dirty="0" smtClean="0"/>
              <a:t> (newsletter) and EPCH (radio station)</a:t>
            </a:r>
          </a:p>
          <a:p>
            <a:pPr lvl="1"/>
            <a:r>
              <a:rPr lang="en-US" sz="2600" dirty="0" smtClean="0"/>
              <a:t>Develop a Community Strategy That Incorporates All Media/Information Outlets</a:t>
            </a:r>
          </a:p>
          <a:p>
            <a:pPr lvl="1"/>
            <a:r>
              <a:rPr lang="en-US" sz="2600" dirty="0" smtClean="0"/>
              <a:t>Listening to Individual Barriers &amp; Needs &amp; Not Being Judgmental</a:t>
            </a:r>
          </a:p>
          <a:p>
            <a:pPr lvl="1"/>
            <a:r>
              <a:rPr lang="en-US" sz="2600" dirty="0" smtClean="0"/>
              <a:t>Make Information Available on </a:t>
            </a:r>
            <a:r>
              <a:rPr lang="en-US" sz="2600" dirty="0" err="1" smtClean="0"/>
              <a:t>Facebook</a:t>
            </a:r>
            <a:endParaRPr lang="en-US" sz="2600" dirty="0" smtClean="0"/>
          </a:p>
          <a:p>
            <a:pPr lvl="1"/>
            <a:r>
              <a:rPr lang="en-US" sz="2600" dirty="0" smtClean="0"/>
              <a:t>Provide Updated Resource assessment Analysis &amp; Project Feasibility Analysis With Primary Focus on a Renewable Energy Project to Help Power The Tribe’s Grand Canyon West Development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4"/>
            <a:ext cx="8229600" cy="542163"/>
          </a:xfrm>
        </p:spPr>
        <p:txBody>
          <a:bodyPr>
            <a:normAutofit/>
          </a:bodyPr>
          <a:lstStyle/>
          <a:p>
            <a:r>
              <a:rPr lang="en-US" sz="3200" b="1" dirty="0" smtClean="0"/>
              <a:t>START – Strategic Directions Workshop for 2014</a:t>
            </a:r>
            <a:endParaRPr lang="en-US" sz="3200" b="1" dirty="0"/>
          </a:p>
        </p:txBody>
      </p:sp>
      <p:sp>
        <p:nvSpPr>
          <p:cNvPr id="3" name="Content Placeholder 2"/>
          <p:cNvSpPr>
            <a:spLocks noGrp="1"/>
          </p:cNvSpPr>
          <p:nvPr>
            <p:ph idx="1"/>
          </p:nvPr>
        </p:nvSpPr>
        <p:spPr>
          <a:xfrm>
            <a:off x="457200" y="1411605"/>
            <a:ext cx="8229600" cy="4389120"/>
          </a:xfrm>
        </p:spPr>
        <p:txBody>
          <a:bodyPr/>
          <a:lstStyle/>
          <a:p>
            <a:r>
              <a:rPr lang="en-US" sz="2000" dirty="0" smtClean="0"/>
              <a:t>COORDINATING MULTI-AGENCY EFFORT TO ESTABLISH TRANSIT SYSTEM = HUALAPAIS ON THE MOVE!</a:t>
            </a:r>
          </a:p>
          <a:p>
            <a:pPr lvl="1"/>
            <a:r>
              <a:rPr lang="en-US" sz="2000" dirty="0" smtClean="0"/>
              <a:t>Implement a Mini-Van Route Serving Peach Springs</a:t>
            </a:r>
          </a:p>
          <a:p>
            <a:pPr lvl="1"/>
            <a:r>
              <a:rPr lang="en-US" sz="2000" dirty="0" smtClean="0"/>
              <a:t>Develop a Mechanic/Auto Shop</a:t>
            </a:r>
          </a:p>
          <a:p>
            <a:pPr lvl="1"/>
            <a:r>
              <a:rPr lang="en-US" sz="2000" dirty="0" smtClean="0"/>
              <a:t>Avoid Fuel Cost Increases</a:t>
            </a:r>
          </a:p>
          <a:p>
            <a:pPr lvl="1"/>
            <a:r>
              <a:rPr lang="en-US" sz="2000" dirty="0" smtClean="0"/>
              <a:t>Establish a Tribal Transit System to Serve Local Transportation Needs</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638175"/>
            <a:ext cx="8629651" cy="563562"/>
          </a:xfrm>
        </p:spPr>
        <p:txBody>
          <a:bodyPr>
            <a:normAutofit fontScale="90000"/>
          </a:bodyPr>
          <a:lstStyle/>
          <a:p>
            <a:r>
              <a:rPr lang="en-US" sz="2800" b="1" dirty="0" smtClean="0"/>
              <a:t>Post-START Grants referencing Strategic Energy Launch Plan</a:t>
            </a:r>
            <a:endParaRPr lang="en-US" sz="2800" b="1" dirty="0"/>
          </a:p>
        </p:txBody>
      </p:sp>
      <p:sp>
        <p:nvSpPr>
          <p:cNvPr id="4" name="Content Placeholder 3"/>
          <p:cNvSpPr>
            <a:spLocks noGrp="1"/>
          </p:cNvSpPr>
          <p:nvPr>
            <p:ph idx="1"/>
          </p:nvPr>
        </p:nvSpPr>
        <p:spPr>
          <a:xfrm>
            <a:off x="457200" y="1333500"/>
            <a:ext cx="8420100" cy="3000376"/>
          </a:xfrm>
        </p:spPr>
        <p:txBody>
          <a:bodyPr>
            <a:noAutofit/>
          </a:bodyPr>
          <a:lstStyle/>
          <a:p>
            <a:r>
              <a:rPr lang="en-US" sz="1800" dirty="0" smtClean="0"/>
              <a:t>2013 – ADOT – Planning Assistance for Rural Areas (PARA) for Hualapai’s Long Range Transportation Plan.</a:t>
            </a:r>
          </a:p>
          <a:p>
            <a:r>
              <a:rPr lang="en-US" sz="1800" dirty="0" smtClean="0"/>
              <a:t>2014 – ADOT – Transit Feasibility Study for Hualapai Tribe</a:t>
            </a:r>
          </a:p>
          <a:p>
            <a:r>
              <a:rPr lang="en-US" sz="1800" dirty="0" smtClean="0"/>
              <a:t>2014 – BIA – Indian Energy and Economic Development (IEED) for Tribal Energy Development and Capacity Building for management training and apprenticeship program</a:t>
            </a:r>
          </a:p>
          <a:p>
            <a:r>
              <a:rPr lang="en-US" sz="1800" dirty="0" smtClean="0"/>
              <a:t>2014 – USDA/Rural Utilities Service - High Energy Cost Rural Communities Program - Power Line Construction along Diamond Bar Road to Grand Canyon West (in review by USDA)</a:t>
            </a:r>
          </a:p>
        </p:txBody>
      </p:sp>
      <p:sp>
        <p:nvSpPr>
          <p:cNvPr id="6" name="Title 1"/>
          <p:cNvSpPr txBox="1">
            <a:spLocks/>
          </p:cNvSpPr>
          <p:nvPr/>
        </p:nvSpPr>
        <p:spPr>
          <a:xfrm>
            <a:off x="428625" y="4210050"/>
            <a:ext cx="5686426" cy="563562"/>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tx2"/>
                </a:solidFill>
                <a:latin typeface="+mj-lt"/>
                <a:ea typeface="+mj-ea"/>
                <a:cs typeface="+mj-cs"/>
              </a:rPr>
              <a:t>Projects after</a:t>
            </a:r>
            <a:r>
              <a:rPr kumimoji="0" lang="en-US" sz="2400" b="1" i="0" u="none" strike="noStrike" kern="1200" cap="none" spc="0" normalizeH="0" baseline="0" noProof="0" dirty="0" smtClean="0">
                <a:ln>
                  <a:noFill/>
                </a:ln>
                <a:solidFill>
                  <a:schemeClr val="tx2"/>
                </a:solidFill>
                <a:effectLst/>
                <a:uLnTx/>
                <a:uFillTx/>
                <a:latin typeface="+mj-lt"/>
                <a:ea typeface="+mj-ea"/>
                <a:cs typeface="+mj-cs"/>
              </a:rPr>
              <a:t> START</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3"/>
          <p:cNvSpPr txBox="1">
            <a:spLocks/>
          </p:cNvSpPr>
          <p:nvPr/>
        </p:nvSpPr>
        <p:spPr>
          <a:xfrm>
            <a:off x="447675" y="4886324"/>
            <a:ext cx="8420100" cy="132397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Adopted Strategic Energy Launch Plan in November 2012</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Launched</a:t>
            </a:r>
            <a:r>
              <a:rPr kumimoji="0" lang="en-US" sz="1800" b="0" i="0" u="none" strike="noStrike" kern="1200" cap="none" spc="0" normalizeH="0" noProof="0" dirty="0" smtClean="0">
                <a:ln>
                  <a:noFill/>
                </a:ln>
                <a:solidFill>
                  <a:schemeClr val="tx1"/>
                </a:solidFill>
                <a:effectLst/>
                <a:uLnTx/>
                <a:uFillTx/>
                <a:latin typeface="+mn-lt"/>
                <a:ea typeface="+mn-ea"/>
                <a:cs typeface="+mn-cs"/>
              </a:rPr>
              <a:t> remodel of existing market with addition of tribally-owned fuel station in July 2014 (estimated completion date in early May)</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3"/>
              </a:buClr>
              <a:buSzPct val="95000"/>
              <a:buFont typeface="Wingdings 2"/>
              <a:buChar char=""/>
            </a:pPr>
            <a:r>
              <a:rPr lang="en-US" dirty="0" smtClean="0"/>
              <a:t>Established Hualapai Utility Authority in September 2014</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572500" cy="1143000"/>
          </a:xfrm>
        </p:spPr>
        <p:txBody>
          <a:bodyPr>
            <a:normAutofit/>
          </a:bodyPr>
          <a:lstStyle/>
          <a:p>
            <a:r>
              <a:rPr lang="en-US" sz="2800" b="1" dirty="0" smtClean="0"/>
              <a:t>2013 – ADOT – Planning Assistance for Rural Areas (PARA) for Hualapai’s Long Range Transportation Plan</a:t>
            </a:r>
          </a:p>
        </p:txBody>
      </p:sp>
      <p:sp>
        <p:nvSpPr>
          <p:cNvPr id="3" name="Content Placeholder 2"/>
          <p:cNvSpPr>
            <a:spLocks noGrp="1"/>
          </p:cNvSpPr>
          <p:nvPr>
            <p:ph idx="1"/>
          </p:nvPr>
        </p:nvSpPr>
        <p:spPr>
          <a:xfrm>
            <a:off x="457200" y="1802130"/>
            <a:ext cx="8229600" cy="4389120"/>
          </a:xfrm>
        </p:spPr>
        <p:txBody>
          <a:bodyPr/>
          <a:lstStyle/>
          <a:p>
            <a:r>
              <a:rPr lang="en-US" sz="2800" u="sng" dirty="0" smtClean="0"/>
              <a:t>Proposal</a:t>
            </a:r>
            <a:r>
              <a:rPr lang="en-US" sz="2800" dirty="0" smtClean="0"/>
              <a:t>: </a:t>
            </a:r>
            <a:r>
              <a:rPr lang="en-US" dirty="0" smtClean="0"/>
              <a:t>Planning Assistance for Rural Areas (PARA) for Hualapai’s Long Range Transportation Plan.  Plan includes roadway inventory, suggestions for transportation system improvements, including transit a system and network of walking trails</a:t>
            </a:r>
          </a:p>
          <a:p>
            <a:r>
              <a:rPr lang="en-US" dirty="0" smtClean="0"/>
              <a:t>Progress to Date:</a:t>
            </a:r>
          </a:p>
          <a:p>
            <a:pPr lvl="1"/>
            <a:r>
              <a:rPr lang="en-US" dirty="0" smtClean="0"/>
              <a:t>Award to Jacobs Engineering in Summer of 2013</a:t>
            </a:r>
          </a:p>
          <a:p>
            <a:pPr lvl="1"/>
            <a:r>
              <a:rPr lang="en-US" dirty="0" smtClean="0"/>
              <a:t>Plan Adopted by Tribal Council in December 2014</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686800" cy="961263"/>
          </a:xfrm>
        </p:spPr>
        <p:txBody>
          <a:bodyPr>
            <a:noAutofit/>
          </a:bodyPr>
          <a:lstStyle/>
          <a:p>
            <a:r>
              <a:rPr lang="en-US" sz="2800" b="1" dirty="0" smtClean="0"/>
              <a:t>2014 – ADOT – Transit Feasibility Study for Hualapai Tribe</a:t>
            </a:r>
          </a:p>
        </p:txBody>
      </p:sp>
      <p:sp>
        <p:nvSpPr>
          <p:cNvPr id="3" name="Content Placeholder 2"/>
          <p:cNvSpPr>
            <a:spLocks noGrp="1"/>
          </p:cNvSpPr>
          <p:nvPr>
            <p:ph idx="1"/>
          </p:nvPr>
        </p:nvSpPr>
        <p:spPr>
          <a:xfrm>
            <a:off x="457200" y="1697355"/>
            <a:ext cx="8229600" cy="4389120"/>
          </a:xfrm>
        </p:spPr>
        <p:txBody>
          <a:bodyPr>
            <a:normAutofit/>
          </a:bodyPr>
          <a:lstStyle/>
          <a:p>
            <a:r>
              <a:rPr lang="en-US" sz="2400" u="sng" dirty="0" smtClean="0"/>
              <a:t>Proposal</a:t>
            </a:r>
            <a:r>
              <a:rPr lang="en-US" sz="2400" dirty="0" smtClean="0"/>
              <a:t>: ADOT “5311” grant in conjunction with existing FTA grant for transit feasibility study to develop a transit plan for the Tribe which may include a shuttle bus service serving greater Peach Springs and Grand Canyon West.  </a:t>
            </a:r>
          </a:p>
          <a:p>
            <a:r>
              <a:rPr lang="en-US" sz="2400" dirty="0" smtClean="0"/>
              <a:t>Progress to Date:</a:t>
            </a:r>
          </a:p>
          <a:p>
            <a:pPr lvl="1"/>
            <a:r>
              <a:rPr lang="en-US" dirty="0" smtClean="0"/>
              <a:t>Award Summer of 2014</a:t>
            </a:r>
          </a:p>
          <a:p>
            <a:pPr lvl="1"/>
            <a:r>
              <a:rPr lang="en-US" dirty="0" smtClean="0"/>
              <a:t>Negotiating contract with transit consultant </a:t>
            </a:r>
            <a:r>
              <a:rPr lang="en-US" dirty="0" err="1" smtClean="0"/>
              <a:t>Kimley</a:t>
            </a:r>
            <a:r>
              <a:rPr lang="en-US" dirty="0" smtClean="0"/>
              <a:t>-Horn</a:t>
            </a:r>
          </a:p>
          <a:p>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27038"/>
            <a:ext cx="8534400" cy="715962"/>
          </a:xfrm>
        </p:spPr>
        <p:txBody>
          <a:bodyPr>
            <a:noAutofit/>
          </a:bodyPr>
          <a:lstStyle/>
          <a:p>
            <a:r>
              <a:rPr lang="en-US" sz="2400" b="1" dirty="0" smtClean="0"/>
              <a:t>2014 – BIA - IEED – Tribal Energy Development Capacity Grant</a:t>
            </a:r>
            <a:endParaRPr lang="en-US" sz="2800" b="1" dirty="0"/>
          </a:p>
        </p:txBody>
      </p:sp>
      <p:sp>
        <p:nvSpPr>
          <p:cNvPr id="4" name="Content Placeholder 3"/>
          <p:cNvSpPr>
            <a:spLocks noGrp="1"/>
          </p:cNvSpPr>
          <p:nvPr>
            <p:ph idx="1"/>
          </p:nvPr>
        </p:nvSpPr>
        <p:spPr>
          <a:xfrm>
            <a:off x="228599" y="1352549"/>
            <a:ext cx="4905375" cy="5581651"/>
          </a:xfrm>
        </p:spPr>
        <p:txBody>
          <a:bodyPr>
            <a:normAutofit fontScale="77500" lnSpcReduction="20000"/>
          </a:bodyPr>
          <a:lstStyle/>
          <a:p>
            <a:r>
              <a:rPr lang="en-US" sz="3400" u="sng" dirty="0" smtClean="0"/>
              <a:t>Proposal</a:t>
            </a:r>
            <a:r>
              <a:rPr lang="en-US" sz="3400" dirty="0" smtClean="0"/>
              <a:t>: $100,300 allotted to:</a:t>
            </a:r>
          </a:p>
          <a:p>
            <a:pPr lvl="1"/>
            <a:r>
              <a:rPr lang="en-US" dirty="0" smtClean="0"/>
              <a:t>Establish training a program for GCRC staff to operate the mini-grid and GCW and begin an electrical apprenticeship program for solar PV installation on the Reservation.</a:t>
            </a:r>
          </a:p>
          <a:p>
            <a:pPr lvl="1"/>
            <a:r>
              <a:rPr lang="en-US" dirty="0" smtClean="0"/>
              <a:t>Provide training to Hualapai to negotiate power line rights-of-way leases</a:t>
            </a:r>
          </a:p>
          <a:p>
            <a:pPr lvl="1"/>
            <a:r>
              <a:rPr lang="en-US" dirty="0" smtClean="0"/>
              <a:t>Implement a Tribal Utility Authority</a:t>
            </a:r>
          </a:p>
          <a:p>
            <a:pPr lvl="1"/>
            <a:r>
              <a:rPr lang="en-US" dirty="0" smtClean="0"/>
              <a:t>Hire a renewable energy expert to seek a buyer of solar power produced on the Reservation.</a:t>
            </a:r>
          </a:p>
          <a:p>
            <a:pPr lvl="1"/>
            <a:r>
              <a:rPr lang="en-US" dirty="0" smtClean="0"/>
              <a:t>Prepare a energy capacity assessment report.</a:t>
            </a:r>
          </a:p>
          <a:p>
            <a:pPr lvl="1"/>
            <a:endParaRPr lang="en-US" dirty="0" smtClean="0"/>
          </a:p>
          <a:p>
            <a:r>
              <a:rPr lang="en-US" sz="3400" u="sng" dirty="0" smtClean="0"/>
              <a:t>Progress to date</a:t>
            </a:r>
            <a:r>
              <a:rPr lang="en-US" sz="3400" dirty="0" smtClean="0"/>
              <a:t>:</a:t>
            </a:r>
          </a:p>
          <a:p>
            <a:pPr lvl="1"/>
            <a:r>
              <a:rPr lang="en-US" dirty="0" smtClean="0"/>
              <a:t>Award announced in May 2014</a:t>
            </a:r>
          </a:p>
          <a:p>
            <a:pPr lvl="1"/>
            <a:r>
              <a:rPr lang="en-US" dirty="0" smtClean="0"/>
              <a:t>RFPs  advertised</a:t>
            </a:r>
          </a:p>
          <a:p>
            <a:pPr lvl="1"/>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5450056" y="1219203"/>
            <a:ext cx="3017520" cy="2035337"/>
          </a:xfrm>
          <a:prstGeom prst="rect">
            <a:avLst/>
          </a:prstGeom>
          <a:noFill/>
          <a:ln w="9525">
            <a:noFill/>
            <a:miter lim="800000"/>
            <a:headEnd/>
            <a:tailEnd/>
          </a:ln>
        </p:spPr>
      </p:pic>
      <p:pic>
        <p:nvPicPr>
          <p:cNvPr id="7" name="Picture 6" descr="photo.JPG"/>
          <p:cNvPicPr>
            <a:picLocks noChangeAspect="1"/>
          </p:cNvPicPr>
          <p:nvPr/>
        </p:nvPicPr>
        <p:blipFill>
          <a:blip r:embed="rId3" cstate="print"/>
          <a:srcRect t="55000"/>
          <a:stretch>
            <a:fillRect/>
          </a:stretch>
        </p:blipFill>
        <p:spPr>
          <a:xfrm>
            <a:off x="5486400" y="3290314"/>
            <a:ext cx="3017520" cy="1357886"/>
          </a:xfrm>
          <a:prstGeom prst="rect">
            <a:avLst/>
          </a:prstGeom>
        </p:spPr>
      </p:pic>
      <p:pic>
        <p:nvPicPr>
          <p:cNvPr id="2050" name="Picture 2" descr="0167411-R1-025-11"/>
          <p:cNvPicPr>
            <a:picLocks noChangeAspect="1" noChangeArrowheads="1"/>
          </p:cNvPicPr>
          <p:nvPr/>
        </p:nvPicPr>
        <p:blipFill>
          <a:blip r:embed="rId4" cstate="print"/>
          <a:srcRect b="7036"/>
          <a:stretch>
            <a:fillRect/>
          </a:stretch>
        </p:blipFill>
        <p:spPr bwMode="auto">
          <a:xfrm>
            <a:off x="5486689" y="4717477"/>
            <a:ext cx="3017520" cy="1893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828674"/>
            <a:ext cx="8239125" cy="344487"/>
          </a:xfrm>
        </p:spPr>
        <p:txBody>
          <a:bodyPr>
            <a:normAutofit/>
          </a:bodyPr>
          <a:lstStyle/>
          <a:p>
            <a:r>
              <a:rPr lang="en-US" sz="1800" b="1" dirty="0" smtClean="0"/>
              <a:t>Map of Hualapai Reservation showing place names and locations of various studies</a:t>
            </a:r>
            <a:endParaRPr lang="en-US" sz="1800" b="1" dirty="0"/>
          </a:p>
        </p:txBody>
      </p:sp>
      <p:pic>
        <p:nvPicPr>
          <p:cNvPr id="2050" name="Picture 2"/>
          <p:cNvPicPr>
            <a:picLocks noChangeAspect="1" noChangeArrowheads="1"/>
          </p:cNvPicPr>
          <p:nvPr/>
        </p:nvPicPr>
        <p:blipFill>
          <a:blip r:embed="rId2" cstate="print"/>
          <a:srcRect l="5490" t="8485" r="5490" b="8485"/>
          <a:stretch>
            <a:fillRect/>
          </a:stretch>
        </p:blipFill>
        <p:spPr bwMode="auto">
          <a:xfrm>
            <a:off x="381000" y="1238123"/>
            <a:ext cx="8321040" cy="5021768"/>
          </a:xfrm>
          <a:prstGeom prst="rect">
            <a:avLst/>
          </a:prstGeom>
          <a:noFill/>
          <a:ln w="9525">
            <a:noFill/>
            <a:miter lim="800000"/>
            <a:headEnd/>
            <a:tailEnd/>
          </a:ln>
        </p:spPr>
      </p:pic>
      <p:sp>
        <p:nvSpPr>
          <p:cNvPr id="4" name="Rectangular Callout 3"/>
          <p:cNvSpPr/>
          <p:nvPr/>
        </p:nvSpPr>
        <p:spPr>
          <a:xfrm>
            <a:off x="1219200" y="4867275"/>
            <a:ext cx="1143000" cy="304800"/>
          </a:xfrm>
          <a:prstGeom prst="wedgeRectCallout">
            <a:avLst>
              <a:gd name="adj1" fmla="val 55771"/>
              <a:gd name="adj2" fmla="val -279953"/>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Clay Springs</a:t>
            </a:r>
            <a:endParaRPr lang="en-US" sz="1400" dirty="0">
              <a:solidFill>
                <a:schemeClr val="tx1"/>
              </a:solidFill>
            </a:endParaRPr>
          </a:p>
        </p:txBody>
      </p:sp>
      <p:sp>
        <p:nvSpPr>
          <p:cNvPr id="7" name="Rectangular Callout 6"/>
          <p:cNvSpPr/>
          <p:nvPr/>
        </p:nvSpPr>
        <p:spPr>
          <a:xfrm>
            <a:off x="4953000" y="5857875"/>
            <a:ext cx="914400" cy="304800"/>
          </a:xfrm>
          <a:prstGeom prst="wedgeRectCallout">
            <a:avLst>
              <a:gd name="adj1" fmla="val -68003"/>
              <a:gd name="adj2" fmla="val -214860"/>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Nelson</a:t>
            </a:r>
            <a:endParaRPr lang="en-US" sz="1400" dirty="0">
              <a:solidFill>
                <a:schemeClr val="tx1"/>
              </a:solidFill>
            </a:endParaRPr>
          </a:p>
        </p:txBody>
      </p:sp>
      <p:sp>
        <p:nvSpPr>
          <p:cNvPr id="8" name="Rectangular Callout 7"/>
          <p:cNvSpPr/>
          <p:nvPr/>
        </p:nvSpPr>
        <p:spPr>
          <a:xfrm>
            <a:off x="5762624" y="4438650"/>
            <a:ext cx="1152525" cy="457200"/>
          </a:xfrm>
          <a:prstGeom prst="wedgeRectCallout">
            <a:avLst>
              <a:gd name="adj1" fmla="val -105699"/>
              <a:gd name="adj2" fmla="val 66233"/>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Blue Mountain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375" y="779463"/>
            <a:ext cx="8534400" cy="715962"/>
          </a:xfrm>
        </p:spPr>
        <p:txBody>
          <a:bodyPr>
            <a:noAutofit/>
          </a:bodyPr>
          <a:lstStyle/>
          <a:p>
            <a:r>
              <a:rPr lang="en-US" sz="2400" b="1" dirty="0" smtClean="0"/>
              <a:t>2014 – USDA/Rural Utilities Service - High Energy Cost Rural Communities Program </a:t>
            </a:r>
            <a:endParaRPr lang="en-US" sz="2800" b="1" dirty="0"/>
          </a:p>
        </p:txBody>
      </p:sp>
      <p:sp>
        <p:nvSpPr>
          <p:cNvPr id="4" name="Content Placeholder 3"/>
          <p:cNvSpPr>
            <a:spLocks noGrp="1"/>
          </p:cNvSpPr>
          <p:nvPr>
            <p:ph idx="1"/>
          </p:nvPr>
        </p:nvSpPr>
        <p:spPr>
          <a:xfrm>
            <a:off x="304799" y="1504950"/>
            <a:ext cx="7991475" cy="5334000"/>
          </a:xfrm>
        </p:spPr>
        <p:txBody>
          <a:bodyPr>
            <a:normAutofit/>
          </a:bodyPr>
          <a:lstStyle/>
          <a:p>
            <a:r>
              <a:rPr lang="en-US" sz="2000" u="sng" dirty="0" smtClean="0"/>
              <a:t>Proposal</a:t>
            </a:r>
            <a:r>
              <a:rPr lang="en-US" sz="2000" dirty="0" smtClean="0"/>
              <a:t>: $1,881,130 request to:</a:t>
            </a:r>
          </a:p>
          <a:p>
            <a:pPr lvl="1"/>
            <a:r>
              <a:rPr lang="en-US" sz="2000" dirty="0" smtClean="0"/>
              <a:t>Construct 20.8 KV 20-mile power line along Diamond Bar Road to connect the Grand Canyon West micro-grid to the regional electric grid.</a:t>
            </a:r>
          </a:p>
          <a:p>
            <a:pPr lvl="1"/>
            <a:r>
              <a:rPr lang="en-US" sz="2000" dirty="0" smtClean="0"/>
              <a:t>Grant to pay for the prorated share of residential electrical demand at Grand Canyon West (≈16% of project cost).</a:t>
            </a:r>
          </a:p>
          <a:p>
            <a:pPr lvl="1"/>
            <a:r>
              <a:rPr lang="en-US" sz="2000" dirty="0" smtClean="0"/>
              <a:t>Grant to be coupled with a USDA loan to pay for the commercial electrical demand at Grand Canyon West.</a:t>
            </a:r>
          </a:p>
          <a:p>
            <a:pPr lvl="1"/>
            <a:r>
              <a:rPr lang="en-US" sz="2000" dirty="0" smtClean="0"/>
              <a:t>Will establish Hualapai Tribal Utility Authority to be the wholesale customer and to set retail electrical rates sufficient to cover operations and pay back loan to USDA</a:t>
            </a:r>
          </a:p>
          <a:p>
            <a:r>
              <a:rPr lang="en-US" sz="2000" u="sng" dirty="0" smtClean="0"/>
              <a:t>Progress to date</a:t>
            </a:r>
            <a:r>
              <a:rPr lang="en-US" sz="2000" dirty="0" smtClean="0"/>
              <a:t>:</a:t>
            </a:r>
          </a:p>
          <a:p>
            <a:pPr lvl="1"/>
            <a:r>
              <a:rPr lang="en-US" sz="2000" dirty="0" smtClean="0"/>
              <a:t>Applied for grant in August 2014</a:t>
            </a:r>
          </a:p>
          <a:p>
            <a:pPr lvl="1"/>
            <a:r>
              <a:rPr lang="en-US" sz="2000" dirty="0" smtClean="0"/>
              <a:t>Established HTUA in September 2014</a:t>
            </a:r>
          </a:p>
          <a:p>
            <a:pPr lvl="1"/>
            <a:r>
              <a:rPr lang="en-US" sz="2000" dirty="0" smtClean="0"/>
              <a:t>Award announcements expected in May 2015</a:t>
            </a:r>
          </a:p>
          <a:p>
            <a:pPr lvl="1"/>
            <a:endParaRPr lang="en-US" sz="2000" dirty="0" smtClean="0"/>
          </a:p>
          <a:p>
            <a:pPr lvl="1"/>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00" y="1066794"/>
            <a:ext cx="6526306" cy="636853"/>
          </a:xfrm>
        </p:spPr>
        <p:txBody>
          <a:bodyPr>
            <a:normAutofit fontScale="90000"/>
          </a:bodyPr>
          <a:lstStyle/>
          <a:p>
            <a:r>
              <a:rPr lang="en-US" sz="3200" b="1" dirty="0" smtClean="0"/>
              <a:t/>
            </a:r>
            <a:br>
              <a:rPr lang="en-US" sz="3200" b="1" dirty="0" smtClean="0"/>
            </a:br>
            <a:r>
              <a:rPr lang="en-US" sz="3200" b="1" dirty="0" smtClean="0"/>
              <a:t>Questions and Comments</a:t>
            </a:r>
            <a:endParaRPr lang="en-US" sz="3200" b="1" dirty="0"/>
          </a:p>
        </p:txBody>
      </p:sp>
      <p:sp>
        <p:nvSpPr>
          <p:cNvPr id="7" name="TextBox 6"/>
          <p:cNvSpPr txBox="1"/>
          <p:nvPr/>
        </p:nvSpPr>
        <p:spPr>
          <a:xfrm>
            <a:off x="757389" y="4535070"/>
            <a:ext cx="7491261" cy="2585323"/>
          </a:xfrm>
          <a:prstGeom prst="rect">
            <a:avLst/>
          </a:prstGeom>
          <a:noFill/>
        </p:spPr>
        <p:txBody>
          <a:bodyPr wrap="square" rtlCol="0">
            <a:spAutoFit/>
          </a:bodyPr>
          <a:lstStyle/>
          <a:p>
            <a:r>
              <a:rPr lang="en-US" dirty="0" smtClean="0"/>
              <a:t>Thank You!</a:t>
            </a:r>
          </a:p>
          <a:p>
            <a:endParaRPr lang="en-US" dirty="0" smtClean="0"/>
          </a:p>
          <a:p>
            <a:r>
              <a:rPr lang="en-US" dirty="0" smtClean="0"/>
              <a:t>Hualapai Planning and Economic Development Department </a:t>
            </a:r>
          </a:p>
          <a:p>
            <a:r>
              <a:rPr lang="en-US" dirty="0" smtClean="0"/>
              <a:t>887 West Hwy 66, Peach Springs, Arizona</a:t>
            </a:r>
          </a:p>
          <a:p>
            <a:r>
              <a:rPr lang="en-US" dirty="0" smtClean="0"/>
              <a:t>(928) 769-1310</a:t>
            </a:r>
          </a:p>
          <a:p>
            <a:r>
              <a:rPr lang="en-US" dirty="0" smtClean="0"/>
              <a:t>Kevin A. Davidson Director		Richard Knott, Grant Writer</a:t>
            </a:r>
          </a:p>
          <a:p>
            <a:r>
              <a:rPr lang="en-US" b="1" dirty="0" smtClean="0">
                <a:solidFill>
                  <a:srgbClr val="FF0000"/>
                </a:solidFill>
                <a:hlinkClick r:id="rId2"/>
              </a:rPr>
              <a:t>kdavidson@hualapai-nsn.gov</a:t>
            </a:r>
            <a:r>
              <a:rPr lang="en-US" dirty="0" smtClean="0">
                <a:solidFill>
                  <a:srgbClr val="FF0000"/>
                </a:solidFill>
              </a:rPr>
              <a:t> 	</a:t>
            </a:r>
            <a:r>
              <a:rPr lang="en-US" b="1" dirty="0" smtClean="0">
                <a:solidFill>
                  <a:srgbClr val="FF0000"/>
                </a:solidFill>
                <a:hlinkClick r:id="rId3"/>
              </a:rPr>
              <a:t>rknott@hualapai-nsn.gov</a:t>
            </a:r>
            <a:r>
              <a:rPr lang="en-US" b="1" dirty="0" smtClean="0">
                <a:solidFill>
                  <a:srgbClr val="FF0000"/>
                </a:solidFill>
              </a:rPr>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997"/>
            <a:ext cx="8229600" cy="704088"/>
          </a:xfrm>
        </p:spPr>
        <p:txBody>
          <a:bodyPr>
            <a:normAutofit fontScale="90000"/>
          </a:bodyPr>
          <a:lstStyle/>
          <a:p>
            <a:r>
              <a:rPr lang="en-US" sz="3600" b="1" dirty="0" smtClean="0"/>
              <a:t>Current Environment (selected from START)</a:t>
            </a:r>
            <a:endParaRPr lang="en-US" sz="3600" b="1" dirty="0"/>
          </a:p>
        </p:txBody>
      </p:sp>
      <p:sp>
        <p:nvSpPr>
          <p:cNvPr id="4" name="Content Placeholder 3"/>
          <p:cNvSpPr>
            <a:spLocks noGrp="1"/>
          </p:cNvSpPr>
          <p:nvPr>
            <p:ph idx="1"/>
          </p:nvPr>
        </p:nvSpPr>
        <p:spPr>
          <a:xfrm>
            <a:off x="457200" y="1523999"/>
            <a:ext cx="8229600" cy="5172075"/>
          </a:xfrm>
        </p:spPr>
        <p:txBody>
          <a:bodyPr>
            <a:noAutofit/>
          </a:bodyPr>
          <a:lstStyle/>
          <a:p>
            <a:pPr>
              <a:buNone/>
            </a:pPr>
            <a:r>
              <a:rPr lang="en-US" sz="1800" dirty="0" smtClean="0">
                <a:solidFill>
                  <a:srgbClr val="0033CC"/>
                </a:solidFill>
              </a:rPr>
              <a:t>•	1.0 million acres, 108 miles of river front, 1,335 people on Reservation</a:t>
            </a:r>
          </a:p>
          <a:p>
            <a:pPr>
              <a:buFont typeface="Arial" pitchFamily="34" charset="0"/>
              <a:buChar char="•"/>
            </a:pPr>
            <a:r>
              <a:rPr lang="en-US" sz="1800" dirty="0" smtClean="0">
                <a:solidFill>
                  <a:srgbClr val="0033CC"/>
                </a:solidFill>
              </a:rPr>
              <a:t>New Head Start, Boys &amp; Girls Club, Health Dept and Day Care buildings</a:t>
            </a:r>
          </a:p>
          <a:p>
            <a:pPr>
              <a:buNone/>
            </a:pPr>
            <a:r>
              <a:rPr lang="en-US" sz="1800" dirty="0" smtClean="0">
                <a:solidFill>
                  <a:srgbClr val="0033CC"/>
                </a:solidFill>
              </a:rPr>
              <a:t>•	Skywalk &amp; Grand Canyon West development have grown Tribe’s economy</a:t>
            </a:r>
          </a:p>
          <a:p>
            <a:pPr>
              <a:buFont typeface="Arial" pitchFamily="34" charset="0"/>
              <a:buChar char="•"/>
            </a:pPr>
            <a:r>
              <a:rPr lang="en-US" sz="1800" dirty="0" smtClean="0">
                <a:solidFill>
                  <a:srgbClr val="0033CC"/>
                </a:solidFill>
              </a:rPr>
              <a:t>Tribal government employees = 350 in 15 departments</a:t>
            </a:r>
          </a:p>
          <a:p>
            <a:pPr>
              <a:buFont typeface="Arial" pitchFamily="34" charset="0"/>
              <a:buChar char="•"/>
            </a:pPr>
            <a:r>
              <a:rPr lang="en-US" sz="1800" dirty="0" smtClean="0">
                <a:solidFill>
                  <a:srgbClr val="0033CC"/>
                </a:solidFill>
              </a:rPr>
              <a:t>Tribal Council supportive of new community projects</a:t>
            </a:r>
          </a:p>
          <a:p>
            <a:pPr>
              <a:buFont typeface="Arial" pitchFamily="34" charset="0"/>
              <a:buChar char="•"/>
            </a:pPr>
            <a:r>
              <a:rPr lang="en-US" sz="1800" dirty="0" smtClean="0">
                <a:solidFill>
                  <a:srgbClr val="0033CC"/>
                </a:solidFill>
              </a:rPr>
              <a:t>Own language &amp; culture</a:t>
            </a:r>
          </a:p>
          <a:p>
            <a:pPr>
              <a:buFont typeface="Arial" pitchFamily="34" charset="0"/>
              <a:buChar char="•"/>
            </a:pPr>
            <a:r>
              <a:rPr lang="en-US" sz="1800" dirty="0" smtClean="0">
                <a:solidFill>
                  <a:srgbClr val="FF0000"/>
                </a:solidFill>
              </a:rPr>
              <a:t>60% + adult population ages 30+ have Type II diabetes</a:t>
            </a:r>
          </a:p>
          <a:p>
            <a:pPr>
              <a:buNone/>
            </a:pPr>
            <a:r>
              <a:rPr lang="en-US" sz="1800" dirty="0" smtClean="0">
                <a:solidFill>
                  <a:srgbClr val="FF0000"/>
                </a:solidFill>
              </a:rPr>
              <a:t>•	Overweight youth, young and old adults</a:t>
            </a:r>
          </a:p>
          <a:p>
            <a:pPr>
              <a:buNone/>
            </a:pPr>
            <a:r>
              <a:rPr lang="en-US" sz="1800" dirty="0" smtClean="0">
                <a:solidFill>
                  <a:srgbClr val="FF0000"/>
                </a:solidFill>
              </a:rPr>
              <a:t>•	Our young people don’t grow old. (alcohol/drugs) under 40 years old.</a:t>
            </a:r>
          </a:p>
          <a:p>
            <a:pPr>
              <a:buNone/>
            </a:pPr>
            <a:r>
              <a:rPr lang="en-US" sz="1800" dirty="0" smtClean="0">
                <a:solidFill>
                  <a:srgbClr val="FF0000"/>
                </a:solidFill>
              </a:rPr>
              <a:t>•	A number of individuals (40-60 yr.) going to rehab in Flagstaff &amp; Phoenix </a:t>
            </a:r>
          </a:p>
          <a:p>
            <a:pPr>
              <a:buNone/>
            </a:pPr>
            <a:r>
              <a:rPr lang="en-US" sz="1800" dirty="0" smtClean="0">
                <a:solidFill>
                  <a:srgbClr val="FF0000"/>
                </a:solidFill>
              </a:rPr>
              <a:t>•	Most tribal members contribute to social security but don’t live to receive it, Life expectancy = 60+</a:t>
            </a:r>
          </a:p>
          <a:p>
            <a:pPr>
              <a:buNone/>
            </a:pPr>
            <a:r>
              <a:rPr lang="en-US" sz="1800" dirty="0" smtClean="0">
                <a:solidFill>
                  <a:srgbClr val="FF0000"/>
                </a:solidFill>
              </a:rPr>
              <a:t>•	Population exodus and reduced tribal member blood quantum </a:t>
            </a:r>
          </a:p>
          <a:p>
            <a:pPr>
              <a:buNone/>
            </a:pPr>
            <a:r>
              <a:rPr lang="en-US" sz="1800" dirty="0" smtClean="0">
                <a:solidFill>
                  <a:srgbClr val="FF0000"/>
                </a:solidFill>
              </a:rPr>
              <a:t>•	Income = $30,000yr/household</a:t>
            </a:r>
          </a:p>
          <a:p>
            <a:pPr>
              <a:buNone/>
            </a:pPr>
            <a:r>
              <a:rPr lang="en-US" sz="1800" dirty="0" smtClean="0">
                <a:solidFill>
                  <a:srgbClr val="FF0000"/>
                </a:solidFill>
              </a:rPr>
              <a:t>•	32% unemployment rate </a:t>
            </a:r>
          </a:p>
          <a:p>
            <a:pPr>
              <a:buNone/>
            </a:pPr>
            <a:endParaRPr lang="en-US" sz="1800" dirty="0" smtClean="0"/>
          </a:p>
          <a:p>
            <a:pPr>
              <a:buNone/>
            </a:pPr>
            <a:endParaRPr lang="en-US" sz="1800" dirty="0" smtClean="0"/>
          </a:p>
          <a:p>
            <a:pPr>
              <a:buNone/>
            </a:pP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438150"/>
            <a:ext cx="8429625" cy="792162"/>
          </a:xfrm>
        </p:spPr>
        <p:txBody>
          <a:bodyPr>
            <a:normAutofit fontScale="90000"/>
          </a:bodyPr>
          <a:lstStyle/>
          <a:p>
            <a:r>
              <a:rPr lang="en-US" sz="2800" b="1" dirty="0" smtClean="0"/>
              <a:t>Pre-START List of Grants for Renewable Energy Development</a:t>
            </a:r>
            <a:endParaRPr lang="en-US" sz="2800" b="1" dirty="0"/>
          </a:p>
        </p:txBody>
      </p:sp>
      <p:sp>
        <p:nvSpPr>
          <p:cNvPr id="4" name="Content Placeholder 3"/>
          <p:cNvSpPr>
            <a:spLocks noGrp="1"/>
          </p:cNvSpPr>
          <p:nvPr>
            <p:ph idx="1"/>
          </p:nvPr>
        </p:nvSpPr>
        <p:spPr>
          <a:xfrm>
            <a:off x="457200" y="1276349"/>
            <a:ext cx="8420100" cy="5648325"/>
          </a:xfrm>
        </p:spPr>
        <p:txBody>
          <a:bodyPr>
            <a:noAutofit/>
          </a:bodyPr>
          <a:lstStyle/>
          <a:p>
            <a:r>
              <a:rPr lang="en-US" sz="2000" dirty="0" smtClean="0"/>
              <a:t>2002 – DOE - Native American Anemometer Loan Program - 20-meter MET Tower at radio tower site</a:t>
            </a:r>
          </a:p>
          <a:p>
            <a:r>
              <a:rPr lang="en-US" sz="2000" dirty="0" smtClean="0"/>
              <a:t>2003 – BIA - Energy and Mineral Development Program - Renewable Energy Feasibility Study- Phase 1 MET Towers </a:t>
            </a:r>
          </a:p>
          <a:p>
            <a:r>
              <a:rPr lang="en-US" sz="2000" dirty="0" smtClean="0"/>
              <a:t>2004 - RUS- High Energy Cost Rural Communities Program - GCW- Solar Power Construction Project</a:t>
            </a:r>
          </a:p>
          <a:p>
            <a:r>
              <a:rPr lang="en-US" sz="2000" dirty="0" smtClean="0"/>
              <a:t>2005 – DOE - TEP - Tribal Utility Feasibility Study</a:t>
            </a:r>
          </a:p>
          <a:p>
            <a:r>
              <a:rPr lang="en-US" sz="2000" dirty="0" smtClean="0"/>
              <a:t>2006 – BIA – EMDP - Biomass Feasibility Study</a:t>
            </a:r>
          </a:p>
          <a:p>
            <a:r>
              <a:rPr lang="en-US" sz="2000" dirty="0" smtClean="0"/>
              <a:t>2007 - BIA – EDMP - Wind Energy Feasibility Study</a:t>
            </a:r>
          </a:p>
          <a:p>
            <a:r>
              <a:rPr lang="en-US" sz="2000" dirty="0" smtClean="0"/>
              <a:t>2009 – DOE – TEP - Wind Energy Development Feasibility Study</a:t>
            </a:r>
          </a:p>
          <a:p>
            <a:r>
              <a:rPr lang="en-US" sz="2000" dirty="0" smtClean="0"/>
              <a:t>2009 – DOE - EECBG - Juvenile Detention Center Solar System and Planning Office Energy Efficiency Improvements</a:t>
            </a:r>
          </a:p>
          <a:p>
            <a:r>
              <a:rPr lang="en-US" sz="2000" dirty="0" smtClean="0"/>
              <a:t>2010 – BIA – EMDP - Solar Development Feasibility Study</a:t>
            </a:r>
          </a:p>
          <a:p>
            <a:r>
              <a:rPr lang="en-US" sz="2000" dirty="0" smtClean="0"/>
              <a:t>2011 - MEC – School Solar Program for PV array at Peach Springs Elementary School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34400" cy="1143000"/>
          </a:xfrm>
        </p:spPr>
        <p:txBody>
          <a:bodyPr>
            <a:normAutofit/>
          </a:bodyPr>
          <a:lstStyle/>
          <a:p>
            <a:r>
              <a:rPr lang="en-US" sz="2800" b="1" dirty="0" smtClean="0"/>
              <a:t>2002 - DOE- Native American Anemometer Loan Program</a:t>
            </a:r>
            <a:endParaRPr lang="en-US" sz="2800" b="1" dirty="0"/>
          </a:p>
        </p:txBody>
      </p:sp>
      <p:sp>
        <p:nvSpPr>
          <p:cNvPr id="3" name="Content Placeholder 2"/>
          <p:cNvSpPr>
            <a:spLocks noGrp="1"/>
          </p:cNvSpPr>
          <p:nvPr>
            <p:ph idx="1"/>
          </p:nvPr>
        </p:nvSpPr>
        <p:spPr>
          <a:xfrm>
            <a:off x="457200" y="1600200"/>
            <a:ext cx="4343400" cy="4800600"/>
          </a:xfrm>
        </p:spPr>
        <p:txBody>
          <a:bodyPr>
            <a:normAutofit fontScale="85000" lnSpcReduction="10000"/>
          </a:bodyPr>
          <a:lstStyle/>
          <a:p>
            <a:r>
              <a:rPr lang="en-US" u="sng" dirty="0" smtClean="0"/>
              <a:t>Project</a:t>
            </a:r>
            <a:r>
              <a:rPr lang="en-US" dirty="0" smtClean="0"/>
              <a:t>:  Install one 20-meter meteorological  tower located at Radio site in Peach Springs for a Community Wind Power Project of 2MW.</a:t>
            </a:r>
          </a:p>
          <a:p>
            <a:r>
              <a:rPr lang="en-US" u="sng" dirty="0" smtClean="0"/>
              <a:t>Findings</a:t>
            </a:r>
            <a:r>
              <a:rPr lang="en-US" dirty="0" smtClean="0"/>
              <a:t>: Class 3 wind regime suitable for utility scale wind turbines.  However, development will be limited to small-scale machines due to community’s sensitivity to large wind turbines close to the town.</a:t>
            </a:r>
          </a:p>
          <a:p>
            <a:r>
              <a:rPr lang="en-US" u="sng" dirty="0" smtClean="0"/>
              <a:t>Status</a:t>
            </a:r>
            <a:r>
              <a:rPr lang="en-US" dirty="0" smtClean="0"/>
              <a:t>: No wind turbines constructed.</a:t>
            </a:r>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4953000" y="1676400"/>
            <a:ext cx="3663706"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t>2003- BIA- Energy and Mineral Development Program</a:t>
            </a:r>
            <a:endParaRPr lang="en-US" sz="2800" b="1" dirty="0"/>
          </a:p>
        </p:txBody>
      </p:sp>
      <p:sp>
        <p:nvSpPr>
          <p:cNvPr id="3" name="Content Placeholder 2"/>
          <p:cNvSpPr>
            <a:spLocks noGrp="1"/>
          </p:cNvSpPr>
          <p:nvPr>
            <p:ph idx="1"/>
          </p:nvPr>
        </p:nvSpPr>
        <p:spPr>
          <a:xfrm>
            <a:off x="457200" y="1371600"/>
            <a:ext cx="5257800" cy="5334000"/>
          </a:xfrm>
        </p:spPr>
        <p:txBody>
          <a:bodyPr>
            <a:normAutofit fontScale="62500" lnSpcReduction="20000"/>
          </a:bodyPr>
          <a:lstStyle/>
          <a:p>
            <a:r>
              <a:rPr lang="en-US" u="sng" dirty="0" smtClean="0"/>
              <a:t>Proposal</a:t>
            </a:r>
            <a:r>
              <a:rPr lang="en-US" dirty="0" smtClean="0"/>
              <a:t>: Renewable Energy Feasibility Study - Phase I consisted of four 50-meter MET towers at: </a:t>
            </a:r>
          </a:p>
          <a:p>
            <a:pPr lvl="1"/>
            <a:r>
              <a:rPr lang="en-US" dirty="0" smtClean="0"/>
              <a:t>Peach Springs - Community Power of 2 to 5 MW</a:t>
            </a:r>
          </a:p>
          <a:p>
            <a:pPr lvl="1"/>
            <a:r>
              <a:rPr lang="en-US" dirty="0" smtClean="0"/>
              <a:t>Blue Mountain - Wind Farm of 5 to 10 MW</a:t>
            </a:r>
          </a:p>
          <a:p>
            <a:pPr lvl="1"/>
            <a:r>
              <a:rPr lang="en-US" dirty="0" smtClean="0"/>
              <a:t>Grand Canyon West – Integration of wind for Solar Hybrid system</a:t>
            </a:r>
          </a:p>
          <a:p>
            <a:pPr lvl="1"/>
            <a:r>
              <a:rPr lang="en-US" dirty="0" smtClean="0"/>
              <a:t>Nelson – Community-scale  Wind Farm up to 5 MW and commercial-scale wind farm up to 10 MW.</a:t>
            </a:r>
          </a:p>
          <a:p>
            <a:r>
              <a:rPr lang="en-US" u="sng" dirty="0" smtClean="0"/>
              <a:t>Findings</a:t>
            </a:r>
            <a:r>
              <a:rPr lang="en-US" dirty="0" smtClean="0"/>
              <a:t>: </a:t>
            </a:r>
          </a:p>
          <a:p>
            <a:pPr lvl="1"/>
            <a:r>
              <a:rPr lang="en-US" dirty="0" smtClean="0"/>
              <a:t>Peach Springs Site limited to small wind turbines (see above)</a:t>
            </a:r>
          </a:p>
          <a:p>
            <a:pPr lvl="1"/>
            <a:r>
              <a:rPr lang="en-US" dirty="0" smtClean="0"/>
              <a:t>Blue Mountain site eliminated due to proximity of Tribal Cultural Resources</a:t>
            </a:r>
          </a:p>
          <a:p>
            <a:pPr lvl="1"/>
            <a:r>
              <a:rPr lang="en-US" dirty="0" smtClean="0"/>
              <a:t>The Nelson site has excellent potential due to its close proximity to the Nelson Substation, however, the wind potential at that location is marginal for utility scale development.  </a:t>
            </a:r>
          </a:p>
          <a:p>
            <a:pPr lvl="1"/>
            <a:r>
              <a:rPr lang="en-US" dirty="0" smtClean="0"/>
              <a:t>The Grand Canyon West site emerged as the best candidate site for a large-scale wind farm </a:t>
            </a:r>
          </a:p>
          <a:p>
            <a:r>
              <a:rPr lang="en-US" u="sng" dirty="0" smtClean="0"/>
              <a:t>Status</a:t>
            </a:r>
            <a:r>
              <a:rPr lang="en-US" dirty="0" smtClean="0"/>
              <a:t>:  No wind turbines constructed. Data collection from the Grand Canyon West tower has just ceased and will be used for 2009 DOE grant funded wind study.  MET towers decommissioned in 2013.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172200" y="3962400"/>
            <a:ext cx="2543802" cy="256032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72200" y="1341120"/>
            <a:ext cx="2559983" cy="246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42138"/>
            <a:ext cx="8505825" cy="1143000"/>
          </a:xfrm>
        </p:spPr>
        <p:txBody>
          <a:bodyPr>
            <a:normAutofit/>
          </a:bodyPr>
          <a:lstStyle/>
          <a:p>
            <a:r>
              <a:rPr lang="en-US" sz="2400" b="1" dirty="0" smtClean="0"/>
              <a:t>2004 – Rural Utility Service - High Energy Cost Rural Communities Program – Grand Canyon West - Solar Power Construction Project</a:t>
            </a:r>
            <a:endParaRPr lang="en-US" sz="2400" b="1" dirty="0"/>
          </a:p>
        </p:txBody>
      </p:sp>
      <p:sp>
        <p:nvSpPr>
          <p:cNvPr id="4" name="Content Placeholder 3"/>
          <p:cNvSpPr>
            <a:spLocks noGrp="1"/>
          </p:cNvSpPr>
          <p:nvPr>
            <p:ph idx="1"/>
          </p:nvPr>
        </p:nvSpPr>
        <p:spPr>
          <a:xfrm>
            <a:off x="457200" y="1809750"/>
            <a:ext cx="3733800" cy="4953000"/>
          </a:xfrm>
        </p:spPr>
        <p:txBody>
          <a:bodyPr>
            <a:normAutofit lnSpcReduction="10000"/>
          </a:bodyPr>
          <a:lstStyle/>
          <a:p>
            <a:r>
              <a:rPr lang="en-US" sz="2400" u="sng" dirty="0" smtClean="0"/>
              <a:t>Proposal</a:t>
            </a:r>
            <a:r>
              <a:rPr lang="en-US" sz="2400" dirty="0" smtClean="0"/>
              <a:t>: $2 Million Grant to fund</a:t>
            </a:r>
          </a:p>
          <a:p>
            <a:pPr lvl="1"/>
            <a:r>
              <a:rPr lang="en-US" sz="2000" dirty="0" smtClean="0"/>
              <a:t>Solar Hybrid Power Plant consisting of 34 kW solar array and diesel generator backup</a:t>
            </a:r>
          </a:p>
          <a:p>
            <a:pPr lvl="1"/>
            <a:r>
              <a:rPr lang="en-US" sz="2000" dirty="0" smtClean="0"/>
              <a:t>100 kW battery charging system to reduce diesel generator use.</a:t>
            </a:r>
            <a:endParaRPr lang="en-US" sz="2400" dirty="0" smtClean="0"/>
          </a:p>
          <a:p>
            <a:r>
              <a:rPr lang="en-US" sz="2400" u="sng" dirty="0" smtClean="0"/>
              <a:t>Status</a:t>
            </a:r>
            <a:r>
              <a:rPr lang="en-US" sz="2400" dirty="0" smtClean="0"/>
              <a:t>: Solar array under repair.  Battery maintenance practice needs to be improved to make system reliable.</a:t>
            </a:r>
            <a:endParaRPr lang="en-US" sz="2400" dirty="0" smtClean="0">
              <a:solidFill>
                <a:srgbClr val="FF0000"/>
              </a:solidFill>
            </a:endParaRPr>
          </a:p>
          <a:p>
            <a:endParaRPr lang="en-US" sz="2400" dirty="0" smtClean="0"/>
          </a:p>
        </p:txBody>
      </p:sp>
      <p:pic>
        <p:nvPicPr>
          <p:cNvPr id="1026" name="Picture 2"/>
          <p:cNvPicPr>
            <a:picLocks noChangeAspect="1" noChangeArrowheads="1"/>
          </p:cNvPicPr>
          <p:nvPr/>
        </p:nvPicPr>
        <p:blipFill>
          <a:blip r:embed="rId2" cstate="print"/>
          <a:srcRect/>
          <a:stretch>
            <a:fillRect/>
          </a:stretch>
        </p:blipFill>
        <p:spPr bwMode="auto">
          <a:xfrm>
            <a:off x="4648200" y="1752600"/>
            <a:ext cx="3714750" cy="1914525"/>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4404360" y="3907716"/>
            <a:ext cx="4206240" cy="2721684"/>
          </a:xfrm>
          <a:prstGeom prst="rect">
            <a:avLst/>
          </a:prstGeom>
          <a:noFill/>
          <a:ln w="9525">
            <a:noFill/>
            <a:miter lim="800000"/>
            <a:headEnd/>
            <a:tailEnd/>
          </a:ln>
        </p:spPr>
      </p:pic>
      <p:sp>
        <p:nvSpPr>
          <p:cNvPr id="6" name="Rectangular Callout 5"/>
          <p:cNvSpPr/>
          <p:nvPr/>
        </p:nvSpPr>
        <p:spPr>
          <a:xfrm>
            <a:off x="6553200" y="5791200"/>
            <a:ext cx="1066800" cy="533400"/>
          </a:xfrm>
          <a:prstGeom prst="wedgeRectCallout">
            <a:avLst>
              <a:gd name="adj1" fmla="val 73776"/>
              <a:gd name="adj2" fmla="val -133188"/>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17 kW array at Airport</a:t>
            </a:r>
            <a:endParaRPr lang="en-US" sz="1200" dirty="0">
              <a:solidFill>
                <a:schemeClr val="tx1"/>
              </a:solidFill>
            </a:endParaRPr>
          </a:p>
        </p:txBody>
      </p:sp>
      <p:sp>
        <p:nvSpPr>
          <p:cNvPr id="7" name="Rectangular Callout 6"/>
          <p:cNvSpPr/>
          <p:nvPr/>
        </p:nvSpPr>
        <p:spPr>
          <a:xfrm>
            <a:off x="4876800" y="4267200"/>
            <a:ext cx="1066800" cy="533400"/>
          </a:xfrm>
          <a:prstGeom prst="wedgeRectCallout">
            <a:avLst>
              <a:gd name="adj1" fmla="val -12747"/>
              <a:gd name="adj2" fmla="val 177324"/>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17 kW array at Shop</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646113"/>
            <a:ext cx="8058150" cy="1382712"/>
          </a:xfrm>
        </p:spPr>
        <p:txBody>
          <a:bodyPr>
            <a:noAutofit/>
          </a:bodyPr>
          <a:lstStyle/>
          <a:p>
            <a:r>
              <a:rPr lang="en-US" sz="2800" b="1" dirty="0" smtClean="0"/>
              <a:t>2005 – DOE – Tribal Energy Program - Tribal Utility Feasibility Study</a:t>
            </a:r>
            <a:br>
              <a:rPr lang="en-US" sz="2800" b="1" dirty="0" smtClean="0"/>
            </a:br>
            <a:endParaRPr lang="en-US" sz="2800" b="1" dirty="0"/>
          </a:p>
        </p:txBody>
      </p:sp>
      <p:sp>
        <p:nvSpPr>
          <p:cNvPr id="4" name="Content Placeholder 3"/>
          <p:cNvSpPr>
            <a:spLocks noGrp="1"/>
          </p:cNvSpPr>
          <p:nvPr>
            <p:ph idx="1"/>
          </p:nvPr>
        </p:nvSpPr>
        <p:spPr>
          <a:xfrm>
            <a:off x="457200" y="1628774"/>
            <a:ext cx="8458200" cy="5229225"/>
          </a:xfrm>
        </p:spPr>
        <p:txBody>
          <a:bodyPr>
            <a:noAutofit/>
          </a:bodyPr>
          <a:lstStyle/>
          <a:p>
            <a:r>
              <a:rPr lang="en-US" sz="1800" dirty="0" smtClean="0"/>
              <a:t>Situation:</a:t>
            </a:r>
          </a:p>
          <a:p>
            <a:pPr lvl="1"/>
            <a:r>
              <a:rPr lang="en-US" sz="1800" dirty="0" smtClean="0"/>
              <a:t>Mohave Electric serves Hualapai Reservation (mainly along Route 66)</a:t>
            </a:r>
          </a:p>
          <a:p>
            <a:pPr lvl="1"/>
            <a:r>
              <a:rPr lang="en-US" sz="1800" dirty="0" smtClean="0"/>
              <a:t>75-mile Power line to Havasupai abandoned to BIA</a:t>
            </a:r>
          </a:p>
          <a:p>
            <a:pPr lvl="1"/>
            <a:r>
              <a:rPr lang="en-US" sz="1800" dirty="0" smtClean="0"/>
              <a:t>No Power at Grand Canyon West, load 500kW+ and growing</a:t>
            </a:r>
          </a:p>
          <a:p>
            <a:pPr lvl="1"/>
            <a:r>
              <a:rPr lang="en-US" sz="1800" dirty="0" smtClean="0"/>
              <a:t>No Power to most of Reservation</a:t>
            </a:r>
          </a:p>
          <a:p>
            <a:pPr lvl="1"/>
            <a:r>
              <a:rPr lang="en-US" sz="1800" dirty="0" smtClean="0"/>
              <a:t>Colorado River Storage Project Allocation Sold to Navajo Tribal Utility Auth</a:t>
            </a:r>
          </a:p>
          <a:p>
            <a:pPr lvl="1"/>
            <a:r>
              <a:rPr lang="en-US" sz="1800" dirty="0" smtClean="0"/>
              <a:t>Electric Load in Peach Springs at approx 1 MW</a:t>
            </a:r>
          </a:p>
          <a:p>
            <a:pPr lvl="1"/>
            <a:r>
              <a:rPr lang="en-US" sz="1800" dirty="0" smtClean="0"/>
              <a:t>Renewable energy resources are available to develop and sale</a:t>
            </a:r>
          </a:p>
          <a:p>
            <a:pPr lvl="1"/>
            <a:endParaRPr lang="en-US" sz="1200" dirty="0" smtClean="0"/>
          </a:p>
          <a:p>
            <a:r>
              <a:rPr lang="en-US" sz="1800" dirty="0" smtClean="0"/>
              <a:t>Feasibility Study for: </a:t>
            </a:r>
          </a:p>
          <a:p>
            <a:pPr lvl="1"/>
            <a:r>
              <a:rPr lang="en-US" sz="1800" dirty="0" smtClean="0"/>
              <a:t>Tribal utility to operate power system at Grand Canyon West</a:t>
            </a:r>
          </a:p>
          <a:p>
            <a:pPr lvl="1"/>
            <a:r>
              <a:rPr lang="en-US" sz="1800" dirty="0" smtClean="0"/>
              <a:t>Tribal take-over of MEC utility system on Reservation</a:t>
            </a:r>
          </a:p>
          <a:p>
            <a:pPr lvl="1">
              <a:buNone/>
            </a:pPr>
            <a:endParaRPr lang="en-US" sz="1200" dirty="0" smtClean="0"/>
          </a:p>
          <a:p>
            <a:r>
              <a:rPr lang="en-US" sz="1800" dirty="0" smtClean="0"/>
              <a:t>Status:  </a:t>
            </a:r>
          </a:p>
          <a:p>
            <a:pPr lvl="1"/>
            <a:r>
              <a:rPr lang="en-US" sz="1800" dirty="0" smtClean="0"/>
              <a:t>Final Draft Report prepared on September 25, 2007. </a:t>
            </a:r>
          </a:p>
          <a:p>
            <a:pPr lvl="1"/>
            <a:r>
              <a:rPr lang="en-US" sz="1800" dirty="0" smtClean="0"/>
              <a:t>Report resurrected in 2013 as part new effort to create Tribal Utility Authority.</a:t>
            </a:r>
            <a:endParaRPr lang="en-U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3140</TotalTime>
  <Words>2488</Words>
  <Application>Microsoft Office PowerPoint</Application>
  <PresentationFormat>On-screen Show (4:3)</PresentationFormat>
  <Paragraphs>262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Hualapai START:  Review of activities leading up to, during and after the Strategic Technical Assistance Response Team workshop from October 2012 </vt:lpstr>
      <vt:lpstr>PowerPoint Presentation</vt:lpstr>
      <vt:lpstr>Map of Hualapai Reservation showing place names and locations of various studies</vt:lpstr>
      <vt:lpstr>Current Environment (selected from START)</vt:lpstr>
      <vt:lpstr>Pre-START List of Grants for Renewable Energy Development</vt:lpstr>
      <vt:lpstr>2002 - DOE- Native American Anemometer Loan Program</vt:lpstr>
      <vt:lpstr>2003- BIA- Energy and Mineral Development Program</vt:lpstr>
      <vt:lpstr>2004 – Rural Utility Service - High Energy Cost Rural Communities Program – Grand Canyon West - Solar Power Construction Project</vt:lpstr>
      <vt:lpstr>2005 – DOE – Tribal Energy Program - Tribal Utility Feasibility Study </vt:lpstr>
      <vt:lpstr>2006 – BIA – Energy and Mineral Development Program - Biomass Feasibility Study</vt:lpstr>
      <vt:lpstr>2007 - BIA – Energy and Mineral Development Program - Wind Energy Feasibility Study</vt:lpstr>
      <vt:lpstr>2009 – DOE – TEP - Wind Energy Development Feasibility Study</vt:lpstr>
      <vt:lpstr>2009 – DOE - EECBG - Juvenile Detention Center Solar System and Planning Office Energy Efficiency Improvements</vt:lpstr>
      <vt:lpstr>2010 - BIA Energy and Mineral Development Program- Solar Development Feasibility Study</vt:lpstr>
      <vt:lpstr>2011 - MEC – School Solar Program - PV array at Peach Springs Elementary School</vt:lpstr>
      <vt:lpstr>Review of START Planning Session of 2012</vt:lpstr>
      <vt:lpstr>START - Practical Vision Workshop, part 1</vt:lpstr>
      <vt:lpstr>START - Practical Vision Workshop, part 2</vt:lpstr>
      <vt:lpstr>START - Practical Vision Workshop, Brainstorming for Safe &amp; Socially Responsible Energy Use &amp; Management in Daily Life </vt:lpstr>
      <vt:lpstr>START - Practical Vision Workshop, Brainstorming for Safe &amp; Socially Responsible Energy Use &amp; Management in Daily Life </vt:lpstr>
      <vt:lpstr>START - Underlying Contradictions Workshop What are the issues and obstacles which block progress towards our shared energy vision?</vt:lpstr>
      <vt:lpstr>START – Strategic Directions Workshop for 2014</vt:lpstr>
      <vt:lpstr>START – Strategic Directions Workshop for 2014</vt:lpstr>
      <vt:lpstr>START – Strategic Directions Workshop for 2014</vt:lpstr>
      <vt:lpstr>START – Strategic Directions Workshop for 2014</vt:lpstr>
      <vt:lpstr>Post-START Grants referencing Strategic Energy Launch Plan</vt:lpstr>
      <vt:lpstr>2013 – ADOT – Planning Assistance for Rural Areas (PARA) for Hualapai’s Long Range Transportation Plan</vt:lpstr>
      <vt:lpstr>2014 – ADOT – Transit Feasibility Study for Hualapai Tribe</vt:lpstr>
      <vt:lpstr>2014 – BIA - IEED – Tribal Energy Development Capacity Grant</vt:lpstr>
      <vt:lpstr>2014 – USDA/Rural Utilities Service - High Energy Cost Rural Communities Program </vt:lpstr>
      <vt:lpstr> 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Hualapai Renewable Energy Workshop</dc:title>
  <dc:creator>Owner</dc:creator>
  <cp:lastModifiedBy>Ty Jones</cp:lastModifiedBy>
  <cp:revision>245</cp:revision>
  <dcterms:created xsi:type="dcterms:W3CDTF">2012-11-12T01:28:05Z</dcterms:created>
  <dcterms:modified xsi:type="dcterms:W3CDTF">2015-03-30T17:50:03Z</dcterms:modified>
</cp:coreProperties>
</file>