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7" r:id="rId2"/>
    <p:sldId id="259" r:id="rId3"/>
    <p:sldId id="262" r:id="rId4"/>
    <p:sldId id="267" r:id="rId5"/>
    <p:sldId id="261" r:id="rId6"/>
    <p:sldId id="258" r:id="rId7"/>
    <p:sldId id="260" r:id="rId8"/>
    <p:sldId id="264" r:id="rId9"/>
    <p:sldId id="265" r:id="rId10"/>
    <p:sldId id="266" r:id="rId11"/>
    <p:sldId id="270" r:id="rId12"/>
    <p:sldId id="269" r:id="rId13"/>
    <p:sldId id="272" r:id="rId14"/>
    <p:sldId id="273"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AC1000"/>
    <a:srgbClr val="CC33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25" autoAdjust="0"/>
    <p:restoredTop sz="94352" autoAdjust="0"/>
  </p:normalViewPr>
  <p:slideViewPr>
    <p:cSldViewPr>
      <p:cViewPr varScale="1">
        <p:scale>
          <a:sx n="76" d="100"/>
          <a:sy n="76" d="100"/>
        </p:scale>
        <p:origin x="-1088" y="-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BDA9BCD8-70DF-477C-B072-EE1AEF538DC0}" type="datetimeFigureOut">
              <a:rPr lang="en-US" smtClean="0"/>
              <a:t>3/17/2015</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6799FDD-774C-4C9D-97F6-E1D06CB19479}" type="slidenum">
              <a:rPr lang="en-US" smtClean="0"/>
              <a:t>‹#›</a:t>
            </a:fld>
            <a:endParaRPr lang="en-US"/>
          </a:p>
        </p:txBody>
      </p:sp>
    </p:spTree>
    <p:extLst>
      <p:ext uri="{BB962C8B-B14F-4D97-AF65-F5344CB8AC3E}">
        <p14:creationId xmlns:p14="http://schemas.microsoft.com/office/powerpoint/2010/main" val="7973409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F477B1-CA99-4583-A5FB-45017A74F80E}"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00F89-49F8-41BE-85E5-C2E6505F04B6}" type="slidenum">
              <a:rPr lang="en-US" smtClean="0"/>
              <a:t>‹#›</a:t>
            </a:fld>
            <a:endParaRPr lang="en-US"/>
          </a:p>
        </p:txBody>
      </p:sp>
    </p:spTree>
    <p:extLst>
      <p:ext uri="{BB962C8B-B14F-4D97-AF65-F5344CB8AC3E}">
        <p14:creationId xmlns:p14="http://schemas.microsoft.com/office/powerpoint/2010/main" val="319091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477B1-CA99-4583-A5FB-45017A74F80E}"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00F89-49F8-41BE-85E5-C2E6505F04B6}" type="slidenum">
              <a:rPr lang="en-US" smtClean="0"/>
              <a:t>‹#›</a:t>
            </a:fld>
            <a:endParaRPr lang="en-US"/>
          </a:p>
        </p:txBody>
      </p:sp>
    </p:spTree>
    <p:extLst>
      <p:ext uri="{BB962C8B-B14F-4D97-AF65-F5344CB8AC3E}">
        <p14:creationId xmlns:p14="http://schemas.microsoft.com/office/powerpoint/2010/main" val="3030317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477B1-CA99-4583-A5FB-45017A74F80E}"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00F89-49F8-41BE-85E5-C2E6505F04B6}" type="slidenum">
              <a:rPr lang="en-US" smtClean="0"/>
              <a:t>‹#›</a:t>
            </a:fld>
            <a:endParaRPr lang="en-US"/>
          </a:p>
        </p:txBody>
      </p:sp>
    </p:spTree>
    <p:extLst>
      <p:ext uri="{BB962C8B-B14F-4D97-AF65-F5344CB8AC3E}">
        <p14:creationId xmlns:p14="http://schemas.microsoft.com/office/powerpoint/2010/main" val="1967133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477B1-CA99-4583-A5FB-45017A74F80E}"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00F89-49F8-41BE-85E5-C2E6505F04B6}" type="slidenum">
              <a:rPr lang="en-US" smtClean="0"/>
              <a:t>‹#›</a:t>
            </a:fld>
            <a:endParaRPr lang="en-US"/>
          </a:p>
        </p:txBody>
      </p:sp>
    </p:spTree>
    <p:extLst>
      <p:ext uri="{BB962C8B-B14F-4D97-AF65-F5344CB8AC3E}">
        <p14:creationId xmlns:p14="http://schemas.microsoft.com/office/powerpoint/2010/main" val="873391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F477B1-CA99-4583-A5FB-45017A74F80E}"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00F89-49F8-41BE-85E5-C2E6505F04B6}" type="slidenum">
              <a:rPr lang="en-US" smtClean="0"/>
              <a:t>‹#›</a:t>
            </a:fld>
            <a:endParaRPr lang="en-US"/>
          </a:p>
        </p:txBody>
      </p:sp>
    </p:spTree>
    <p:extLst>
      <p:ext uri="{BB962C8B-B14F-4D97-AF65-F5344CB8AC3E}">
        <p14:creationId xmlns:p14="http://schemas.microsoft.com/office/powerpoint/2010/main" val="271646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F477B1-CA99-4583-A5FB-45017A74F80E}" type="datetimeFigureOut">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00F89-49F8-41BE-85E5-C2E6505F04B6}" type="slidenum">
              <a:rPr lang="en-US" smtClean="0"/>
              <a:t>‹#›</a:t>
            </a:fld>
            <a:endParaRPr lang="en-US"/>
          </a:p>
        </p:txBody>
      </p:sp>
    </p:spTree>
    <p:extLst>
      <p:ext uri="{BB962C8B-B14F-4D97-AF65-F5344CB8AC3E}">
        <p14:creationId xmlns:p14="http://schemas.microsoft.com/office/powerpoint/2010/main" val="1325947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F477B1-CA99-4583-A5FB-45017A74F80E}" type="datetimeFigureOut">
              <a:rPr lang="en-US" smtClean="0"/>
              <a:t>3/17/2015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D00F89-49F8-41BE-85E5-C2E6505F04B6}" type="slidenum">
              <a:rPr lang="en-US" smtClean="0"/>
              <a:t>‹#›</a:t>
            </a:fld>
            <a:endParaRPr lang="en-US"/>
          </a:p>
        </p:txBody>
      </p:sp>
    </p:spTree>
    <p:extLst>
      <p:ext uri="{BB962C8B-B14F-4D97-AF65-F5344CB8AC3E}">
        <p14:creationId xmlns:p14="http://schemas.microsoft.com/office/powerpoint/2010/main" val="1152186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F477B1-CA99-4583-A5FB-45017A74F80E}" type="datetimeFigureOut">
              <a:rPr lang="en-US" smtClean="0"/>
              <a:t>3/17/2015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D00F89-49F8-41BE-85E5-C2E6505F04B6}" type="slidenum">
              <a:rPr lang="en-US" smtClean="0"/>
              <a:t>‹#›</a:t>
            </a:fld>
            <a:endParaRPr lang="en-US"/>
          </a:p>
        </p:txBody>
      </p:sp>
    </p:spTree>
    <p:extLst>
      <p:ext uri="{BB962C8B-B14F-4D97-AF65-F5344CB8AC3E}">
        <p14:creationId xmlns:p14="http://schemas.microsoft.com/office/powerpoint/2010/main" val="3157678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477B1-CA99-4583-A5FB-45017A74F80E}" type="datetimeFigureOut">
              <a:rPr lang="en-US" smtClean="0"/>
              <a:t>3/17/2015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D00F89-49F8-41BE-85E5-C2E6505F04B6}" type="slidenum">
              <a:rPr lang="en-US" smtClean="0"/>
              <a:t>‹#›</a:t>
            </a:fld>
            <a:endParaRPr lang="en-US"/>
          </a:p>
        </p:txBody>
      </p:sp>
    </p:spTree>
    <p:extLst>
      <p:ext uri="{BB962C8B-B14F-4D97-AF65-F5344CB8AC3E}">
        <p14:creationId xmlns:p14="http://schemas.microsoft.com/office/powerpoint/2010/main" val="2525574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477B1-CA99-4583-A5FB-45017A74F80E}" type="datetimeFigureOut">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00F89-49F8-41BE-85E5-C2E6505F04B6}" type="slidenum">
              <a:rPr lang="en-US" smtClean="0"/>
              <a:t>‹#›</a:t>
            </a:fld>
            <a:endParaRPr lang="en-US"/>
          </a:p>
        </p:txBody>
      </p:sp>
    </p:spTree>
    <p:extLst>
      <p:ext uri="{BB962C8B-B14F-4D97-AF65-F5344CB8AC3E}">
        <p14:creationId xmlns:p14="http://schemas.microsoft.com/office/powerpoint/2010/main" val="4164531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477B1-CA99-4583-A5FB-45017A74F80E}" type="datetimeFigureOut">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00F89-49F8-41BE-85E5-C2E6505F04B6}" type="slidenum">
              <a:rPr lang="en-US" smtClean="0"/>
              <a:t>‹#›</a:t>
            </a:fld>
            <a:endParaRPr lang="en-US"/>
          </a:p>
        </p:txBody>
      </p:sp>
    </p:spTree>
    <p:extLst>
      <p:ext uri="{BB962C8B-B14F-4D97-AF65-F5344CB8AC3E}">
        <p14:creationId xmlns:p14="http://schemas.microsoft.com/office/powerpoint/2010/main" val="2364805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F477B1-CA99-4583-A5FB-45017A74F80E}" type="datetimeFigureOut">
              <a:rPr lang="en-US" smtClean="0"/>
              <a:t>3/17/2015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00F89-49F8-41BE-85E5-C2E6505F04B6}" type="slidenum">
              <a:rPr lang="en-US" smtClean="0"/>
              <a:t>‹#›</a:t>
            </a:fld>
            <a:endParaRPr lang="en-US"/>
          </a:p>
        </p:txBody>
      </p:sp>
    </p:spTree>
    <p:extLst>
      <p:ext uri="{BB962C8B-B14F-4D97-AF65-F5344CB8AC3E}">
        <p14:creationId xmlns:p14="http://schemas.microsoft.com/office/powerpoint/2010/main" val="3900858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www.pinterest.com/pin/565483296935427018/"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hyperlink" Target="http://www.rd.usda.gov/az"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dianna.Jennings\AppData\Local\Microsoft\Windows\Temporary Internet Files\Content.IE5\40WGH1X4\7248796820_1961e5f9e8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9868" y="0"/>
            <a:ext cx="6901132" cy="6858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3" name="Rectangle 250"/>
          <p:cNvSpPr>
            <a:spLocks noChangeArrowheads="1"/>
          </p:cNvSpPr>
          <p:nvPr/>
        </p:nvSpPr>
        <p:spPr bwMode="auto">
          <a:xfrm>
            <a:off x="3497263" y="-94130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2060" name="Rectangle 279"/>
          <p:cNvSpPr>
            <a:spLocks noChangeArrowheads="1"/>
          </p:cNvSpPr>
          <p:nvPr/>
        </p:nvSpPr>
        <p:spPr bwMode="auto">
          <a:xfrm>
            <a:off x="3497263" y="8662988"/>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280"/>
          <p:cNvSpPr>
            <a:spLocks noChangeArrowheads="1"/>
          </p:cNvSpPr>
          <p:nvPr/>
        </p:nvSpPr>
        <p:spPr bwMode="auto">
          <a:xfrm>
            <a:off x="3497263" y="756927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2063" name="Rectangle 284"/>
          <p:cNvSpPr>
            <a:spLocks noChangeArrowheads="1"/>
          </p:cNvSpPr>
          <p:nvPr/>
        </p:nvSpPr>
        <p:spPr bwMode="auto">
          <a:xfrm>
            <a:off x="7040563" y="10190163"/>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Rectangle 333"/>
          <p:cNvSpPr>
            <a:spLocks noChangeArrowheads="1"/>
          </p:cNvSpPr>
          <p:nvPr/>
        </p:nvSpPr>
        <p:spPr bwMode="auto">
          <a:xfrm>
            <a:off x="5859463" y="20042306"/>
            <a:ext cx="65" cy="847488"/>
          </a:xfrm>
          <a:prstGeom prst="rect">
            <a:avLst/>
          </a:prstGeom>
          <a:solidFill>
            <a:srgbClr val="FCF9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82" name="Picture 334" descr="C:\Users\dianna.Jennings\Desktop\USDA Logo Color Transparent.png"/>
          <p:cNvPicPr>
            <a:picLocks noChangeAspect="1" noChangeArrowheads="1"/>
          </p:cNvPicPr>
          <p:nvPr/>
        </p:nvPicPr>
        <p:blipFill>
          <a:blip r:embed="rId3" cstate="print">
            <a:biLevel thresh="50000"/>
            <a:extLst>
              <a:ext uri="{28A0092B-C50C-407E-A947-70E740481C1C}">
                <a14:useLocalDpi xmlns:a14="http://schemas.microsoft.com/office/drawing/2010/main" val="0"/>
              </a:ext>
            </a:extLst>
          </a:blip>
          <a:srcRect/>
          <a:stretch>
            <a:fillRect/>
          </a:stretch>
        </p:blipFill>
        <p:spPr bwMode="auto">
          <a:xfrm>
            <a:off x="3659052" y="685800"/>
            <a:ext cx="1782763" cy="1239837"/>
          </a:xfrm>
          <a:prstGeom prst="rect">
            <a:avLst/>
          </a:prstGeom>
          <a:noFill/>
          <a:extLst>
            <a:ext uri="{909E8E84-426E-40DD-AFC4-6F175D3DCCD1}">
              <a14:hiddenFill xmlns:a14="http://schemas.microsoft.com/office/drawing/2010/main">
                <a:solidFill>
                  <a:srgbClr val="FFFFFF"/>
                </a:solidFill>
              </a14:hiddenFill>
            </a:ext>
          </a:extLst>
        </p:spPr>
      </p:pic>
      <p:pic>
        <p:nvPicPr>
          <p:cNvPr id="2384" name="Picture 336" descr="http://www.clipartguide.com/_thumbs/1552-0906-1716-0350.jpg"/>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331234" y="2286000"/>
            <a:ext cx="2438400" cy="2438400"/>
          </a:xfrm>
          <a:prstGeom prst="rect">
            <a:avLst/>
          </a:prstGeom>
          <a:noFill/>
          <a:extLst>
            <a:ext uri="{909E8E84-426E-40DD-AFC4-6F175D3DCCD1}">
              <a14:hiddenFill xmlns:a14="http://schemas.microsoft.com/office/drawing/2010/main">
                <a:solidFill>
                  <a:srgbClr val="FFFFFF"/>
                </a:solidFill>
              </a14:hiddenFill>
            </a:ext>
          </a:extLst>
        </p:spPr>
      </p:pic>
      <p:sp>
        <p:nvSpPr>
          <p:cNvPr id="264" name="TextBox 263"/>
          <p:cNvSpPr txBox="1"/>
          <p:nvPr/>
        </p:nvSpPr>
        <p:spPr>
          <a:xfrm>
            <a:off x="2362200" y="4788694"/>
            <a:ext cx="4419600" cy="1231106"/>
          </a:xfrm>
          <a:prstGeom prst="rect">
            <a:avLst/>
          </a:prstGeom>
          <a:noFill/>
        </p:spPr>
        <p:txBody>
          <a:bodyPr wrap="square" rtlCol="0">
            <a:spAutoFit/>
          </a:bodyPr>
          <a:lstStyle/>
          <a:p>
            <a:pPr algn="ctr"/>
            <a:r>
              <a:rPr lang="en-US" b="1" dirty="0" smtClean="0">
                <a:latin typeface="Lithos Pro Regular" pitchFamily="82" charset="0"/>
              </a:rPr>
              <a:t>Tribal Solar Working Group</a:t>
            </a:r>
          </a:p>
          <a:p>
            <a:pPr algn="ctr"/>
            <a:r>
              <a:rPr lang="en-US" sz="1400" b="1" dirty="0" smtClean="0">
                <a:latin typeface="Lithos Pro Regular" pitchFamily="82" charset="0"/>
              </a:rPr>
              <a:t>March 24, 2015</a:t>
            </a:r>
          </a:p>
          <a:p>
            <a:pPr algn="ctr"/>
            <a:endParaRPr lang="en-US" sz="1400" b="1" dirty="0">
              <a:latin typeface="Lithos Pro Regular" pitchFamily="82" charset="0"/>
            </a:endParaRPr>
          </a:p>
          <a:p>
            <a:pPr algn="ctr"/>
            <a:r>
              <a:rPr lang="en-US" sz="1400" b="1" dirty="0" smtClean="0">
                <a:latin typeface="Lithos Pro Regular" pitchFamily="82" charset="0"/>
              </a:rPr>
              <a:t>Alan Stephens</a:t>
            </a:r>
          </a:p>
          <a:p>
            <a:pPr algn="ctr"/>
            <a:r>
              <a:rPr lang="en-US" sz="1400" b="1" dirty="0" smtClean="0">
                <a:latin typeface="Lithos Pro Regular" pitchFamily="82" charset="0"/>
              </a:rPr>
              <a:t>Arizona State Director</a:t>
            </a:r>
            <a:endParaRPr lang="en-US" sz="1400" b="1" dirty="0">
              <a:latin typeface="Lithos Pro Regular" pitchFamily="82" charset="0"/>
            </a:endParaRPr>
          </a:p>
        </p:txBody>
      </p:sp>
      <p:sp>
        <p:nvSpPr>
          <p:cNvPr id="48" name="TextBox 1053"/>
          <p:cNvSpPr txBox="1"/>
          <p:nvPr/>
        </p:nvSpPr>
        <p:spPr>
          <a:xfrm>
            <a:off x="2819400" y="1905000"/>
            <a:ext cx="35052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latin typeface="Lithos Pro Regular" pitchFamily="82" charset="0"/>
              </a:rPr>
              <a:t>Rural Development</a:t>
            </a:r>
            <a:endParaRPr lang="en-US" b="1" dirty="0">
              <a:latin typeface="Lithos Pro Regular" pitchFamily="82" charset="0"/>
            </a:endParaRPr>
          </a:p>
        </p:txBody>
      </p:sp>
    </p:spTree>
    <p:extLst>
      <p:ext uri="{BB962C8B-B14F-4D97-AF65-F5344CB8AC3E}">
        <p14:creationId xmlns:p14="http://schemas.microsoft.com/office/powerpoint/2010/main" val="3462187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dianna.Jennings\AppData\Local\Microsoft\Windows\Temporary Internet Files\Content.IE5\40WGH1X4\7248796820_1961e5f9e8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0"/>
            <a:ext cx="6901132" cy="6858000"/>
          </a:xfrm>
          <a:prstGeom prst="rect">
            <a:avLst/>
          </a:prstGeom>
          <a:noFill/>
          <a:extLst>
            <a:ext uri="{909E8E84-426E-40DD-AFC4-6F175D3DCCD1}">
              <a14:hiddenFill xmlns:a14="http://schemas.microsoft.com/office/drawing/2010/main">
                <a:solidFill>
                  <a:srgbClr val="FFFFFF"/>
                </a:solidFill>
              </a14:hiddenFill>
            </a:ext>
          </a:extLst>
        </p:spPr>
      </p:pic>
      <p:sp>
        <p:nvSpPr>
          <p:cNvPr id="2061" name="Rectangle 280"/>
          <p:cNvSpPr>
            <a:spLocks noChangeArrowheads="1"/>
          </p:cNvSpPr>
          <p:nvPr/>
        </p:nvSpPr>
        <p:spPr bwMode="auto">
          <a:xfrm>
            <a:off x="13479463" y="726447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1033" name="Rectangle 323"/>
          <p:cNvSpPr>
            <a:spLocks noChangeArrowheads="1"/>
          </p:cNvSpPr>
          <p:nvPr/>
        </p:nvSpPr>
        <p:spPr bwMode="auto">
          <a:xfrm>
            <a:off x="13479463" y="17903825"/>
            <a:ext cx="2452687" cy="0"/>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i-IN" altLang="en-US" sz="1200" b="0" i="0" u="none" strike="noStrike" cap="none" normalizeH="0" baseline="0" smtClean="0">
                <a:ln>
                  <a:noFill/>
                </a:ln>
                <a:solidFill>
                  <a:srgbClr val="333333"/>
                </a:solidFill>
                <a:effectLst/>
                <a:latin typeface="Arial" pitchFamily="34" charset="0"/>
                <a:cs typeface="Mangal" pitchFamily="18" charset="0"/>
              </a:rPr>
              <a:t>ॐ </a:t>
            </a:r>
            <a:r>
              <a:rPr kumimoji="0" lang="en-US" altLang="en-US" sz="1200" b="0" i="0" u="none" strike="noStrike" cap="none" normalizeH="0" baseline="0" smtClean="0">
                <a:ln>
                  <a:noFill/>
                </a:ln>
                <a:solidFill>
                  <a:srgbClr val="333333"/>
                </a:solidFill>
                <a:effectLst/>
                <a:latin typeface="Arial" pitchFamily="34" charset="0"/>
                <a:cs typeface="Mangal" pitchFamily="18" charset="0"/>
              </a:rPr>
              <a:t>GOOD VIBES. Sun &amp; moon tattoo. </a:t>
            </a:r>
            <a:endParaRPr kumimoji="0" lang="en-US" altLang="en-US" sz="600" b="0" i="0" u="none" strike="noStrike" cap="none" normalizeH="0" baseline="0" smtClean="0">
              <a:ln>
                <a:noFill/>
              </a:ln>
              <a:solidFill>
                <a:srgbClr val="FFFFFF"/>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FFFFFF"/>
                </a:solidFill>
                <a:effectLst/>
                <a:latin typeface="Arial" pitchFamily="34" charset="0"/>
                <a:cs typeface="Arial" pitchFamily="34" charset="0"/>
              </a:rPr>
              <a:t>Nadja Lambrecht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FFFFFF"/>
                </a:solidFill>
                <a:effectLst/>
                <a:latin typeface="Arial" pitchFamily="34" charset="0"/>
                <a:cs typeface="Arial" pitchFamily="34" charset="0"/>
              </a:rPr>
              <a:t>18th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324"/>
          <p:cNvSpPr>
            <a:spLocks noChangeArrowheads="1"/>
          </p:cNvSpPr>
          <p:nvPr/>
        </p:nvSpPr>
        <p:spPr bwMode="auto">
          <a:xfrm>
            <a:off x="14660563" y="18684875"/>
            <a:ext cx="2452687" cy="0"/>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600" b="1" i="0" u="sng" strike="noStrike" cap="none" normalizeH="0" baseline="0" smtClean="0">
                <a:ln>
                  <a:noFill/>
                </a:ln>
                <a:solidFill>
                  <a:srgbClr val="FFFFFF"/>
                </a:solidFill>
                <a:effectLst/>
                <a:latin typeface="Helvetica" pitchFamily="34" charset="0"/>
                <a:cs typeface="Arial" pitchFamily="34" charset="0"/>
                <a:hlinkClick r:id="rId3" tooltip="White Ink Flower Tattoo ~ Love the white with the red outline instead of black"/>
              </a:rPr>
              <a:t>cuded.com</a:t>
            </a:r>
          </a:p>
          <a:p>
            <a:pPr marL="0" marR="0" lvl="0" indent="0" algn="ctr" defTabSz="914400" rtl="0" eaLnBrk="0" fontAlgn="t" latinLnBrk="0" hangingPunct="0">
              <a:lnSpc>
                <a:spcPct val="100000"/>
              </a:lnSpc>
              <a:spcBef>
                <a:spcPct val="0"/>
              </a:spcBef>
              <a:spcAft>
                <a:spcPct val="0"/>
              </a:spcAft>
              <a:buClrTx/>
              <a:buSzTx/>
              <a:buFontTx/>
              <a:buNone/>
              <a:tabLst/>
            </a:pPr>
            <a:r>
              <a:rPr kumimoji="0" lang="en-US" altLang="en-US" sz="600" b="1" i="0" u="sng" strike="noStrike" cap="none" normalizeH="0" baseline="0" smtClean="0">
                <a:ln>
                  <a:noFill/>
                </a:ln>
                <a:solidFill>
                  <a:srgbClr val="FFFFFF"/>
                </a:solidFill>
                <a:effectLst/>
                <a:latin typeface="Helvetica" pitchFamily="34" charset="0"/>
                <a:cs typeface="Arial" pitchFamily="34" charset="0"/>
                <a:hlinkClick r:id="rId3" tooltip="White Ink Flower Tattoo ~ Love the white with the red outline instead of black"/>
              </a:rPr>
              <a:t>  </a:t>
            </a:r>
            <a:r>
              <a:rPr kumimoji="0" lang="en-US" altLang="en-US" sz="14100" b="1" i="0" u="sng" strike="noStrike" cap="none" normalizeH="0" baseline="0" smtClean="0">
                <a:ln>
                  <a:noFill/>
                </a:ln>
                <a:solidFill>
                  <a:srgbClr val="FFFFFF"/>
                </a:solidFill>
                <a:effectLst/>
                <a:latin typeface="Helvetica" pitchFamily="34" charset="0"/>
                <a:cs typeface="Arial" pitchFamily="34" charset="0"/>
              </a:rPr>
              <a:t> </a:t>
            </a:r>
            <a:r>
              <a:rPr kumimoji="0" lang="en-US" altLang="en-US" sz="600" b="1" i="0" u="sng" strike="noStrike" cap="none" normalizeH="0" baseline="0" smtClean="0">
                <a:ln>
                  <a:noFill/>
                </a:ln>
                <a:solidFill>
                  <a:srgbClr val="FFFFFF"/>
                </a:solidFill>
                <a:effectLst/>
                <a:latin typeface="Helvetica" pitchFamily="34" charset="0"/>
                <a:cs typeface="Arial" pitchFamily="34" charset="0"/>
              </a:rPr>
              <a:t>                                                                                                           </a:t>
            </a:r>
            <a:endParaRPr kumimoji="0" lang="en-US" altLang="en-US" sz="600" b="0" i="0" u="none" strike="noStrike" cap="none" normalizeH="0" baseline="0" smtClean="0">
              <a:ln>
                <a:noFill/>
              </a:ln>
              <a:solidFill>
                <a:srgbClr val="FFFFFF"/>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1" i="0" u="sng" strike="noStrike" cap="none" normalizeH="0" baseline="0" smtClean="0">
              <a:ln>
                <a:noFill/>
              </a:ln>
              <a:solidFill>
                <a:srgbClr val="FFFFFF"/>
              </a:solidFill>
              <a:effectLst/>
              <a:latin typeface="Helvetica" pitchFamily="34" charset="0"/>
              <a:cs typeface="Arial" pitchFamily="34" charset="0"/>
            </a:endParaRPr>
          </a:p>
        </p:txBody>
      </p:sp>
      <p:sp>
        <p:nvSpPr>
          <p:cNvPr id="1035" name="Rectangle 326"/>
          <p:cNvSpPr>
            <a:spLocks noChangeArrowheads="1"/>
          </p:cNvSpPr>
          <p:nvPr/>
        </p:nvSpPr>
        <p:spPr bwMode="auto">
          <a:xfrm>
            <a:off x="14660563" y="18684875"/>
            <a:ext cx="2452687" cy="0"/>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333333"/>
                </a:solidFill>
                <a:effectLst/>
                <a:latin typeface="Arial" pitchFamily="34" charset="0"/>
                <a:cs typeface="Arial" pitchFamily="34" charset="0"/>
              </a:rPr>
              <a:t>White Ink Flower Tattoo ~ Love the white with the red outline instead of black </a:t>
            </a:r>
            <a:endParaRPr kumimoji="0" lang="en-US" altLang="en-US" sz="600" b="0" i="0" u="none" strike="noStrike" cap="none" normalizeH="0" baseline="0" smtClean="0">
              <a:ln>
                <a:noFill/>
              </a:ln>
              <a:solidFill>
                <a:srgbClr val="FFFFFF"/>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FFFFFF"/>
                </a:solidFill>
                <a:effectLst/>
                <a:latin typeface="Arial" pitchFamily="34" charset="0"/>
                <a:cs typeface="Arial" pitchFamily="34" charset="0"/>
              </a:rPr>
              <a:t>Karen Segerberg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FFFFFF"/>
                </a:solidFill>
                <a:effectLst/>
                <a:latin typeface="Arial" pitchFamily="34" charset="0"/>
                <a:cs typeface="Arial" pitchFamily="34" charset="0"/>
              </a:rPr>
              <a:t>Tattoos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6" name="Rectangle 327"/>
          <p:cNvSpPr>
            <a:spLocks noChangeArrowheads="1"/>
          </p:cNvSpPr>
          <p:nvPr/>
        </p:nvSpPr>
        <p:spPr bwMode="auto">
          <a:xfrm>
            <a:off x="17022763" y="19315489"/>
            <a:ext cx="2452687" cy="662822"/>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1037" name="Rectangle 330"/>
          <p:cNvSpPr>
            <a:spLocks noChangeArrowheads="1"/>
          </p:cNvSpPr>
          <p:nvPr/>
        </p:nvSpPr>
        <p:spPr bwMode="auto">
          <a:xfrm>
            <a:off x="17022763" y="19646900"/>
            <a:ext cx="2452687" cy="0"/>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333333"/>
                </a:solidFill>
                <a:effectLst/>
                <a:latin typeface="Arial" pitchFamily="34" charset="0"/>
                <a:cs typeface="Arial" pitchFamily="34" charset="0"/>
              </a:rPr>
              <a:t>Vintage maps digital paper VINTAGE MAPS with vintage &amp; by Grepic </a:t>
            </a:r>
            <a:endParaRPr kumimoji="0" lang="en-US" altLang="en-US" sz="600" b="0" i="0" u="none" strike="noStrike" cap="none" normalizeH="0" baseline="0" smtClean="0">
              <a:ln>
                <a:noFill/>
              </a:ln>
              <a:solidFill>
                <a:srgbClr val="FFFFFF"/>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FFFFFF"/>
                </a:solidFill>
                <a:effectLst/>
                <a:latin typeface="Arial" pitchFamily="34" charset="0"/>
                <a:cs typeface="Arial" pitchFamily="34" charset="0"/>
              </a:rPr>
              <a:t>Lisa Faber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FFFFFF"/>
                </a:solidFill>
                <a:effectLst/>
                <a:latin typeface="Arial" pitchFamily="34" charset="0"/>
                <a:cs typeface="Arial" pitchFamily="34" charset="0"/>
              </a:rPr>
              <a:t>Cameo crazy!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Rectangle 333"/>
          <p:cNvSpPr>
            <a:spLocks noChangeArrowheads="1"/>
          </p:cNvSpPr>
          <p:nvPr/>
        </p:nvSpPr>
        <p:spPr bwMode="auto">
          <a:xfrm>
            <a:off x="15841663" y="19737506"/>
            <a:ext cx="65" cy="847488"/>
          </a:xfrm>
          <a:prstGeom prst="rect">
            <a:avLst/>
          </a:prstGeom>
          <a:solidFill>
            <a:srgbClr val="FCF9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82" name="Picture 334" descr="C:\Users\dianna.Jennings\Desktop\USDA Logo Color Transparent.png"/>
          <p:cNvPicPr>
            <a:picLocks noChangeAspect="1" noChangeArrowheads="1"/>
          </p:cNvPicPr>
          <p:nvPr/>
        </p:nvPicPr>
        <p:blipFill>
          <a:blip r:embed="rId4" cstate="print">
            <a:biLevel thresh="50000"/>
            <a:extLst>
              <a:ext uri="{28A0092B-C50C-407E-A947-70E740481C1C}">
                <a14:useLocalDpi xmlns:a14="http://schemas.microsoft.com/office/drawing/2010/main" val="0"/>
              </a:ext>
            </a:extLst>
          </a:blip>
          <a:srcRect/>
          <a:stretch>
            <a:fillRect/>
          </a:stretch>
        </p:blipFill>
        <p:spPr bwMode="auto">
          <a:xfrm>
            <a:off x="21259800" y="5154613"/>
            <a:ext cx="747519" cy="51986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497800" y="545108"/>
            <a:ext cx="5334000" cy="4185761"/>
          </a:xfrm>
          <a:prstGeom prst="rect">
            <a:avLst/>
          </a:prstGeom>
          <a:noFill/>
        </p:spPr>
        <p:txBody>
          <a:bodyPr wrap="square" rtlCol="0">
            <a:spAutoFit/>
          </a:bodyPr>
          <a:lstStyle/>
          <a:p>
            <a:pPr algn="ctr"/>
            <a:r>
              <a:rPr lang="en-US" sz="2200" b="1" dirty="0" smtClean="0">
                <a:latin typeface="Arial" panose="020B0604020202020204" pitchFamily="34" charset="0"/>
                <a:cs typeface="Arial" panose="020B0604020202020204" pitchFamily="34" charset="0"/>
              </a:rPr>
              <a:t>BIOENERGY PROGRAM FOR ADVANCED BIOFUELS</a:t>
            </a:r>
          </a:p>
          <a:p>
            <a:pPr algn="ctr"/>
            <a:endParaRPr lang="en-US" dirty="0"/>
          </a:p>
          <a:p>
            <a:pPr algn="ctr"/>
            <a:r>
              <a:rPr lang="en-US" b="1" dirty="0" smtClean="0">
                <a:latin typeface="Arial" panose="020B0604020202020204" pitchFamily="34" charset="0"/>
                <a:cs typeface="Arial" panose="020B0604020202020204" pitchFamily="34" charset="0"/>
              </a:rPr>
              <a:t>Provides payments of producers to support and expand production of advanced biofuels refined from sources other than cornstarch.</a:t>
            </a:r>
          </a:p>
          <a:p>
            <a:pPr algn="ctr"/>
            <a:endParaRPr lang="en-US" b="1" dirty="0">
              <a:latin typeface="Arial" panose="020B0604020202020204" pitchFamily="34" charset="0"/>
              <a:cs typeface="Arial" panose="020B0604020202020204" pitchFamily="34" charset="0"/>
            </a:endParaRPr>
          </a:p>
          <a:p>
            <a:pPr algn="ctr"/>
            <a:r>
              <a:rPr lang="en-US" b="1" dirty="0" smtClean="0">
                <a:latin typeface="Arial" panose="020B0604020202020204" pitchFamily="34" charset="0"/>
                <a:cs typeface="Arial" panose="020B0604020202020204" pitchFamily="34" charset="0"/>
              </a:rPr>
              <a:t>To be eligible, producers must enter into a contract with USDA Rural Development for advanced biofuels production and submit records to document such production.</a:t>
            </a:r>
          </a:p>
          <a:p>
            <a:pPr algn="ctr"/>
            <a:endParaRPr lang="en-US" dirty="0"/>
          </a:p>
          <a:p>
            <a:pPr algn="ctr"/>
            <a:endParaRPr lang="en-US" dirty="0" smtClean="0"/>
          </a:p>
          <a:p>
            <a:pPr algn="ctr"/>
            <a:endParaRPr lang="en-US" sz="2400" b="1" dirty="0" smtClean="0"/>
          </a:p>
        </p:txBody>
      </p:sp>
      <p:sp>
        <p:nvSpPr>
          <p:cNvPr id="49" name="TextBox 1"/>
          <p:cNvSpPr txBox="1"/>
          <p:nvPr/>
        </p:nvSpPr>
        <p:spPr>
          <a:xfrm>
            <a:off x="2514600" y="1336119"/>
            <a:ext cx="5334000" cy="418576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b="1" dirty="0" smtClean="0">
                <a:latin typeface="Arial" panose="020B0604020202020204" pitchFamily="34" charset="0"/>
                <a:cs typeface="Arial" panose="020B0604020202020204" pitchFamily="34" charset="0"/>
              </a:rPr>
              <a:t>BIOENERGY PROGRAM FOR ADVANCED BIOFUELS</a:t>
            </a:r>
          </a:p>
          <a:p>
            <a:pPr algn="ctr"/>
            <a:endParaRPr lang="en-US" dirty="0"/>
          </a:p>
          <a:p>
            <a:pPr algn="ctr"/>
            <a:r>
              <a:rPr lang="en-US" b="1" dirty="0" smtClean="0">
                <a:latin typeface="Arial" panose="020B0604020202020204" pitchFamily="34" charset="0"/>
                <a:cs typeface="Arial" panose="020B0604020202020204" pitchFamily="34" charset="0"/>
              </a:rPr>
              <a:t>Provides payments of producers to support and expand production of advanced biofuels refined from sources other than cornstarch.</a:t>
            </a:r>
          </a:p>
          <a:p>
            <a:pPr algn="ctr"/>
            <a:endParaRPr lang="en-US" b="1" dirty="0">
              <a:latin typeface="Arial" panose="020B0604020202020204" pitchFamily="34" charset="0"/>
              <a:cs typeface="Arial" panose="020B0604020202020204" pitchFamily="34" charset="0"/>
            </a:endParaRPr>
          </a:p>
          <a:p>
            <a:pPr algn="ctr"/>
            <a:r>
              <a:rPr lang="en-US" b="1" dirty="0" smtClean="0">
                <a:latin typeface="Arial" panose="020B0604020202020204" pitchFamily="34" charset="0"/>
                <a:cs typeface="Arial" panose="020B0604020202020204" pitchFamily="34" charset="0"/>
              </a:rPr>
              <a:t>To be eligible, producers must enter into a contract with USDA Rural Development for advanced biofuels production and submit records to document such production.</a:t>
            </a:r>
          </a:p>
          <a:p>
            <a:pPr algn="ctr"/>
            <a:endParaRPr lang="en-US" dirty="0"/>
          </a:p>
          <a:p>
            <a:pPr algn="ctr"/>
            <a:endParaRPr lang="en-US" dirty="0" smtClean="0"/>
          </a:p>
          <a:p>
            <a:pPr algn="ctr"/>
            <a:endParaRPr lang="en-US" sz="2400" b="1" dirty="0" smtClean="0"/>
          </a:p>
        </p:txBody>
      </p:sp>
    </p:spTree>
    <p:extLst>
      <p:ext uri="{BB962C8B-B14F-4D97-AF65-F5344CB8AC3E}">
        <p14:creationId xmlns:p14="http://schemas.microsoft.com/office/powerpoint/2010/main" val="3713411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dianna.Jennings\AppData\Local\Microsoft\Windows\Temporary Internet Files\Content.IE5\40WGH1X4\7248796820_1961e5f9e8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0"/>
            <a:ext cx="6901132" cy="6858000"/>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48"/>
          <p:cNvSpPr>
            <a:spLocks noChangeArrowheads="1"/>
          </p:cNvSpPr>
          <p:nvPr/>
        </p:nvSpPr>
        <p:spPr bwMode="auto">
          <a:xfrm>
            <a:off x="3497263" y="-271344"/>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250"/>
          <p:cNvSpPr>
            <a:spLocks noChangeArrowheads="1"/>
          </p:cNvSpPr>
          <p:nvPr/>
        </p:nvSpPr>
        <p:spPr bwMode="auto">
          <a:xfrm>
            <a:off x="3497263" y="-94130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28" name="Rectangle 258"/>
          <p:cNvSpPr>
            <a:spLocks noChangeArrowheads="1"/>
          </p:cNvSpPr>
          <p:nvPr/>
        </p:nvSpPr>
        <p:spPr bwMode="auto">
          <a:xfrm>
            <a:off x="7040563" y="152400"/>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61"/>
          <p:cNvSpPr>
            <a:spLocks noChangeArrowheads="1"/>
          </p:cNvSpPr>
          <p:nvPr/>
        </p:nvSpPr>
        <p:spPr bwMode="auto">
          <a:xfrm>
            <a:off x="7040563" y="-271344"/>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66"/>
          <p:cNvSpPr>
            <a:spLocks noChangeArrowheads="1"/>
          </p:cNvSpPr>
          <p:nvPr/>
        </p:nvSpPr>
        <p:spPr bwMode="auto">
          <a:xfrm>
            <a:off x="7040563" y="4860925"/>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280"/>
          <p:cNvSpPr>
            <a:spLocks noChangeArrowheads="1"/>
          </p:cNvSpPr>
          <p:nvPr/>
        </p:nvSpPr>
        <p:spPr bwMode="auto">
          <a:xfrm>
            <a:off x="3497263" y="756927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2064" name="Rectangle 285"/>
          <p:cNvSpPr>
            <a:spLocks noChangeArrowheads="1"/>
          </p:cNvSpPr>
          <p:nvPr/>
        </p:nvSpPr>
        <p:spPr bwMode="auto">
          <a:xfrm>
            <a:off x="7040563" y="8296234"/>
            <a:ext cx="65" cy="189392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6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1033" name="Rectangle 323"/>
          <p:cNvSpPr>
            <a:spLocks noChangeArrowheads="1"/>
          </p:cNvSpPr>
          <p:nvPr/>
        </p:nvSpPr>
        <p:spPr bwMode="auto">
          <a:xfrm>
            <a:off x="3497263" y="17784881"/>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Rectangle 326"/>
          <p:cNvSpPr>
            <a:spLocks noChangeArrowheads="1"/>
          </p:cNvSpPr>
          <p:nvPr/>
        </p:nvSpPr>
        <p:spPr bwMode="auto">
          <a:xfrm>
            <a:off x="4678363" y="18565931"/>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9" name="Rectangle 333"/>
          <p:cNvSpPr>
            <a:spLocks noChangeArrowheads="1"/>
          </p:cNvSpPr>
          <p:nvPr/>
        </p:nvSpPr>
        <p:spPr bwMode="auto">
          <a:xfrm>
            <a:off x="5859463" y="20042306"/>
            <a:ext cx="65" cy="847488"/>
          </a:xfrm>
          <a:prstGeom prst="rect">
            <a:avLst/>
          </a:prstGeom>
          <a:solidFill>
            <a:srgbClr val="FCF9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82" name="Picture 334" descr="C:\Users\dianna.Jennings\Desktop\USDA Logo Color Transparent.png"/>
          <p:cNvPicPr>
            <a:picLocks noChangeAspect="1" noChangeArrowheads="1"/>
          </p:cNvPicPr>
          <p:nvPr/>
        </p:nvPicPr>
        <p:blipFill>
          <a:blip r:embed="rId3" cstate="print">
            <a:biLevel thresh="50000"/>
            <a:extLst>
              <a:ext uri="{28A0092B-C50C-407E-A947-70E740481C1C}">
                <a14:useLocalDpi xmlns:a14="http://schemas.microsoft.com/office/drawing/2010/main" val="0"/>
              </a:ext>
            </a:extLst>
          </a:blip>
          <a:srcRect/>
          <a:stretch>
            <a:fillRect/>
          </a:stretch>
        </p:blipFill>
        <p:spPr bwMode="auto">
          <a:xfrm>
            <a:off x="4198240" y="5362891"/>
            <a:ext cx="747519" cy="51986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850366" y="1143000"/>
            <a:ext cx="5334000" cy="4739759"/>
          </a:xfrm>
          <a:prstGeom prst="rect">
            <a:avLst/>
          </a:prstGeom>
          <a:noFill/>
        </p:spPr>
        <p:txBody>
          <a:bodyPr wrap="square" rtlCol="0">
            <a:spAutoFit/>
          </a:bodyPr>
          <a:lstStyle/>
          <a:p>
            <a:pPr algn="ctr"/>
            <a:r>
              <a:rPr lang="en-US" sz="2200" b="1" dirty="0" smtClean="0">
                <a:latin typeface="Arial" panose="020B0604020202020204" pitchFamily="34" charset="0"/>
                <a:cs typeface="Arial" panose="020B0604020202020204" pitchFamily="34" charset="0"/>
              </a:rPr>
              <a:t>DIRECT AND GUARANTEED ELECTRIC LOAN PROGRAM</a:t>
            </a:r>
          </a:p>
          <a:p>
            <a:pPr algn="ctr"/>
            <a:endParaRPr lang="en-US" dirty="0"/>
          </a:p>
          <a:p>
            <a:pPr algn="ctr"/>
            <a:r>
              <a:rPr lang="en-US" b="1" dirty="0" smtClean="0">
                <a:latin typeface="Arial" panose="020B0604020202020204" pitchFamily="34" charset="0"/>
                <a:cs typeface="Arial" panose="020B0604020202020204" pitchFamily="34" charset="0"/>
              </a:rPr>
              <a:t>Provides financing to Eligible nonprofit utility organizations, such as electric co-ops and public utility districts, to develop renewable energy, hydroelectric, biomass, photovoltaic, and wind-powered renewable energy projects development by Electric Program loan borrowers. In addition to on- and off-grid renewable energy systems, the loan and loan guarantees may also be used to finance energy conservation programs.</a:t>
            </a:r>
          </a:p>
          <a:p>
            <a:pPr algn="ctr"/>
            <a:endParaRPr lang="en-US" dirty="0"/>
          </a:p>
          <a:p>
            <a:pPr algn="ctr"/>
            <a:endParaRPr lang="en-US" dirty="0" smtClean="0"/>
          </a:p>
          <a:p>
            <a:pPr algn="ctr"/>
            <a:endParaRPr lang="en-US" sz="2400" b="1" dirty="0" smtClean="0"/>
          </a:p>
        </p:txBody>
      </p:sp>
    </p:spTree>
    <p:extLst>
      <p:ext uri="{BB962C8B-B14F-4D97-AF65-F5344CB8AC3E}">
        <p14:creationId xmlns:p14="http://schemas.microsoft.com/office/powerpoint/2010/main" val="53819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dianna.Jennings\AppData\Local\Microsoft\Windows\Temporary Internet Files\Content.IE5\40WGH1X4\7248796820_1961e5f9e8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1771"/>
            <a:ext cx="6901132" cy="6858000"/>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48"/>
          <p:cNvSpPr>
            <a:spLocks noChangeArrowheads="1"/>
          </p:cNvSpPr>
          <p:nvPr/>
        </p:nvSpPr>
        <p:spPr bwMode="auto">
          <a:xfrm>
            <a:off x="3497263" y="-271344"/>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250"/>
          <p:cNvSpPr>
            <a:spLocks noChangeArrowheads="1"/>
          </p:cNvSpPr>
          <p:nvPr/>
        </p:nvSpPr>
        <p:spPr bwMode="auto">
          <a:xfrm>
            <a:off x="3497263" y="-94130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28" name="Rectangle 258"/>
          <p:cNvSpPr>
            <a:spLocks noChangeArrowheads="1"/>
          </p:cNvSpPr>
          <p:nvPr/>
        </p:nvSpPr>
        <p:spPr bwMode="auto">
          <a:xfrm>
            <a:off x="7040563" y="152400"/>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61"/>
          <p:cNvSpPr>
            <a:spLocks noChangeArrowheads="1"/>
          </p:cNvSpPr>
          <p:nvPr/>
        </p:nvSpPr>
        <p:spPr bwMode="auto">
          <a:xfrm>
            <a:off x="7040563" y="-271344"/>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66"/>
          <p:cNvSpPr>
            <a:spLocks noChangeArrowheads="1"/>
          </p:cNvSpPr>
          <p:nvPr/>
        </p:nvSpPr>
        <p:spPr bwMode="auto">
          <a:xfrm>
            <a:off x="7040563" y="4860925"/>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280"/>
          <p:cNvSpPr>
            <a:spLocks noChangeArrowheads="1"/>
          </p:cNvSpPr>
          <p:nvPr/>
        </p:nvSpPr>
        <p:spPr bwMode="auto">
          <a:xfrm>
            <a:off x="3497263" y="756927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1039" name="Rectangle 333"/>
          <p:cNvSpPr>
            <a:spLocks noChangeArrowheads="1"/>
          </p:cNvSpPr>
          <p:nvPr/>
        </p:nvSpPr>
        <p:spPr bwMode="auto">
          <a:xfrm>
            <a:off x="5859463" y="20042306"/>
            <a:ext cx="65" cy="847488"/>
          </a:xfrm>
          <a:prstGeom prst="rect">
            <a:avLst/>
          </a:prstGeom>
          <a:solidFill>
            <a:srgbClr val="FCF9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82" name="Picture 334" descr="C:\Users\dianna.Jennings\Desktop\USDA Logo Color Transparent.png"/>
          <p:cNvPicPr>
            <a:picLocks noChangeAspect="1" noChangeArrowheads="1"/>
          </p:cNvPicPr>
          <p:nvPr/>
        </p:nvPicPr>
        <p:blipFill>
          <a:blip r:embed="rId3" cstate="print">
            <a:biLevel thresh="50000"/>
            <a:extLst>
              <a:ext uri="{28A0092B-C50C-407E-A947-70E740481C1C}">
                <a14:useLocalDpi xmlns:a14="http://schemas.microsoft.com/office/drawing/2010/main" val="0"/>
              </a:ext>
            </a:extLst>
          </a:blip>
          <a:srcRect/>
          <a:stretch>
            <a:fillRect/>
          </a:stretch>
        </p:blipFill>
        <p:spPr bwMode="auto">
          <a:xfrm>
            <a:off x="4219806" y="5257800"/>
            <a:ext cx="747519" cy="51986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05000" y="1143000"/>
            <a:ext cx="5334000" cy="4462760"/>
          </a:xfrm>
          <a:prstGeom prst="rect">
            <a:avLst/>
          </a:prstGeom>
          <a:noFill/>
        </p:spPr>
        <p:txBody>
          <a:bodyPr wrap="square" rtlCol="0">
            <a:spAutoFit/>
          </a:bodyPr>
          <a:lstStyle/>
          <a:p>
            <a:pPr algn="ctr"/>
            <a:r>
              <a:rPr lang="en-US" sz="2200" b="1" dirty="0" smtClean="0">
                <a:latin typeface="Arial" panose="020B0604020202020204" pitchFamily="34" charset="0"/>
                <a:cs typeface="Arial" panose="020B0604020202020204" pitchFamily="34" charset="0"/>
              </a:rPr>
              <a:t>HIGH ENERGY COST </a:t>
            </a:r>
          </a:p>
          <a:p>
            <a:pPr algn="ctr"/>
            <a:r>
              <a:rPr lang="en-US" sz="2200" b="1" dirty="0" smtClean="0">
                <a:latin typeface="Arial" panose="020B0604020202020204" pitchFamily="34" charset="0"/>
                <a:cs typeface="Arial" panose="020B0604020202020204" pitchFamily="34" charset="0"/>
              </a:rPr>
              <a:t>GRANTS PROGRAM</a:t>
            </a:r>
          </a:p>
          <a:p>
            <a:pPr algn="ctr"/>
            <a:endParaRPr lang="en-US" dirty="0"/>
          </a:p>
          <a:p>
            <a:pPr algn="ctr"/>
            <a:r>
              <a:rPr lang="en-US" b="1" dirty="0" smtClean="0">
                <a:latin typeface="Arial" panose="020B0604020202020204" pitchFamily="34" charset="0"/>
                <a:cs typeface="Arial" panose="020B0604020202020204" pitchFamily="34" charset="0"/>
              </a:rPr>
              <a:t>Provides financing to energy generation, transmission and distribution facilities that serve communities with average home energy costs exceeding 275% of the national average.</a:t>
            </a:r>
          </a:p>
          <a:p>
            <a:pPr algn="ctr"/>
            <a:endParaRPr lang="en-US" b="1" dirty="0">
              <a:latin typeface="Arial" panose="020B0604020202020204" pitchFamily="34" charset="0"/>
              <a:cs typeface="Arial" panose="020B0604020202020204" pitchFamily="34" charset="0"/>
            </a:endParaRPr>
          </a:p>
          <a:p>
            <a:pPr algn="ctr"/>
            <a:r>
              <a:rPr lang="en-US" b="1" dirty="0" smtClean="0">
                <a:latin typeface="Arial" panose="020B0604020202020204" pitchFamily="34" charset="0"/>
                <a:cs typeface="Arial" panose="020B0604020202020204" pitchFamily="34" charset="0"/>
              </a:rPr>
              <a:t>Grant funds may be used for on- and off-grid renewable energy projects, energy efficiency, and energy conservation projects serving eligible communities.</a:t>
            </a:r>
          </a:p>
          <a:p>
            <a:pPr algn="ctr"/>
            <a:endParaRPr lang="en-US" dirty="0"/>
          </a:p>
          <a:p>
            <a:pPr algn="ctr"/>
            <a:endParaRPr lang="en-US" dirty="0" smtClean="0"/>
          </a:p>
          <a:p>
            <a:pPr algn="ctr"/>
            <a:endParaRPr lang="en-US" sz="2400" b="1" dirty="0" smtClean="0"/>
          </a:p>
        </p:txBody>
      </p:sp>
    </p:spTree>
    <p:extLst>
      <p:ext uri="{BB962C8B-B14F-4D97-AF65-F5344CB8AC3E}">
        <p14:creationId xmlns:p14="http://schemas.microsoft.com/office/powerpoint/2010/main" val="3313557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dianna.Jennings\AppData\Local\Microsoft\Windows\Temporary Internet Files\Content.IE5\40WGH1X4\7248796820_1961e5f9e8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6531"/>
            <a:ext cx="6901132" cy="6858000"/>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48"/>
          <p:cNvSpPr>
            <a:spLocks noChangeArrowheads="1"/>
          </p:cNvSpPr>
          <p:nvPr/>
        </p:nvSpPr>
        <p:spPr bwMode="auto">
          <a:xfrm>
            <a:off x="3497263" y="-271344"/>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250"/>
          <p:cNvSpPr>
            <a:spLocks noChangeArrowheads="1"/>
          </p:cNvSpPr>
          <p:nvPr/>
        </p:nvSpPr>
        <p:spPr bwMode="auto">
          <a:xfrm>
            <a:off x="3497263" y="-94130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28" name="Rectangle 258"/>
          <p:cNvSpPr>
            <a:spLocks noChangeArrowheads="1"/>
          </p:cNvSpPr>
          <p:nvPr/>
        </p:nvSpPr>
        <p:spPr bwMode="auto">
          <a:xfrm>
            <a:off x="7040563" y="152400"/>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61"/>
          <p:cNvSpPr>
            <a:spLocks noChangeArrowheads="1"/>
          </p:cNvSpPr>
          <p:nvPr/>
        </p:nvSpPr>
        <p:spPr bwMode="auto">
          <a:xfrm>
            <a:off x="7040563" y="-271344"/>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66"/>
          <p:cNvSpPr>
            <a:spLocks noChangeArrowheads="1"/>
          </p:cNvSpPr>
          <p:nvPr/>
        </p:nvSpPr>
        <p:spPr bwMode="auto">
          <a:xfrm>
            <a:off x="7040563" y="4860925"/>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Rectangle 270"/>
          <p:cNvSpPr>
            <a:spLocks noChangeArrowheads="1"/>
          </p:cNvSpPr>
          <p:nvPr/>
        </p:nvSpPr>
        <p:spPr bwMode="auto">
          <a:xfrm>
            <a:off x="5859463" y="5459413"/>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280"/>
          <p:cNvSpPr>
            <a:spLocks noChangeArrowheads="1"/>
          </p:cNvSpPr>
          <p:nvPr/>
        </p:nvSpPr>
        <p:spPr bwMode="auto">
          <a:xfrm>
            <a:off x="3497263" y="756927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1035" name="Rectangle 326"/>
          <p:cNvSpPr>
            <a:spLocks noChangeArrowheads="1"/>
          </p:cNvSpPr>
          <p:nvPr/>
        </p:nvSpPr>
        <p:spPr bwMode="auto">
          <a:xfrm>
            <a:off x="4678363" y="18565931"/>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9" name="Rectangle 333"/>
          <p:cNvSpPr>
            <a:spLocks noChangeArrowheads="1"/>
          </p:cNvSpPr>
          <p:nvPr/>
        </p:nvSpPr>
        <p:spPr bwMode="auto">
          <a:xfrm>
            <a:off x="5859463" y="20042306"/>
            <a:ext cx="65" cy="847488"/>
          </a:xfrm>
          <a:prstGeom prst="rect">
            <a:avLst/>
          </a:prstGeom>
          <a:solidFill>
            <a:srgbClr val="FCF9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82" name="Picture 334" descr="C:\Users\dianna.Jennings\Desktop\USDA Logo Color Transparent.png"/>
          <p:cNvPicPr>
            <a:picLocks noChangeAspect="1" noChangeArrowheads="1"/>
          </p:cNvPicPr>
          <p:nvPr/>
        </p:nvPicPr>
        <p:blipFill>
          <a:blip r:embed="rId3" cstate="print">
            <a:biLevel thresh="50000"/>
            <a:extLst>
              <a:ext uri="{28A0092B-C50C-407E-A947-70E740481C1C}">
                <a14:useLocalDpi xmlns:a14="http://schemas.microsoft.com/office/drawing/2010/main" val="0"/>
              </a:ext>
            </a:extLst>
          </a:blip>
          <a:srcRect/>
          <a:stretch>
            <a:fillRect/>
          </a:stretch>
        </p:blipFill>
        <p:spPr bwMode="auto">
          <a:xfrm>
            <a:off x="4304668" y="5790645"/>
            <a:ext cx="747519" cy="51986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850366" y="635683"/>
            <a:ext cx="5334000" cy="5632311"/>
          </a:xfrm>
          <a:prstGeom prst="rect">
            <a:avLst/>
          </a:prstGeom>
          <a:noFill/>
        </p:spPr>
        <p:txBody>
          <a:bodyPr wrap="square" rtlCol="0">
            <a:spAutoFit/>
          </a:bodyPr>
          <a:lstStyle/>
          <a:p>
            <a:pPr algn="ctr"/>
            <a:r>
              <a:rPr lang="en-US" sz="2200" b="1" dirty="0" smtClean="0">
                <a:latin typeface="Arial" panose="020B0604020202020204" pitchFamily="34" charset="0"/>
                <a:cs typeface="Arial" panose="020B0604020202020204" pitchFamily="34" charset="0"/>
              </a:rPr>
              <a:t>RESIDENTIAL</a:t>
            </a:r>
          </a:p>
          <a:p>
            <a:pPr algn="ctr"/>
            <a:r>
              <a:rPr lang="en-US" sz="2200" b="1" dirty="0" smtClean="0">
                <a:latin typeface="Arial" panose="020B0604020202020204" pitchFamily="34" charset="0"/>
                <a:cs typeface="Arial" panose="020B0604020202020204" pitchFamily="34" charset="0"/>
              </a:rPr>
              <a:t>ENERGY PROGRAMS</a:t>
            </a:r>
          </a:p>
          <a:p>
            <a:pPr algn="ctr"/>
            <a:endParaRPr lang="en-US" dirty="0"/>
          </a:p>
          <a:p>
            <a:pPr algn="ctr"/>
            <a:r>
              <a:rPr lang="en-US" sz="1600" b="1" u="sng" dirty="0" smtClean="0">
                <a:latin typeface="Arial" panose="020B0604020202020204" pitchFamily="34" charset="0"/>
                <a:cs typeface="Arial" panose="020B0604020202020204" pitchFamily="34" charset="0"/>
              </a:rPr>
              <a:t>Rural Energy Plus </a:t>
            </a:r>
            <a:r>
              <a:rPr lang="en-US" sz="1600" b="1" dirty="0" smtClean="0">
                <a:latin typeface="Arial" panose="020B0604020202020204" pitchFamily="34" charset="0"/>
                <a:cs typeface="Arial" panose="020B0604020202020204" pitchFamily="34" charset="0"/>
              </a:rPr>
              <a:t>provides additional incentives to certain low- and moderate-income families who might not otherwise qualify for homeownership, to purchase an energy-efficient home. </a:t>
            </a:r>
          </a:p>
          <a:p>
            <a:pPr algn="ctr"/>
            <a:endParaRPr lang="en-US" sz="1600" b="1" dirty="0">
              <a:latin typeface="Arial" panose="020B0604020202020204" pitchFamily="34" charset="0"/>
              <a:cs typeface="Arial" panose="020B0604020202020204" pitchFamily="34" charset="0"/>
            </a:endParaRPr>
          </a:p>
          <a:p>
            <a:pPr algn="ctr"/>
            <a:r>
              <a:rPr lang="en-US" sz="1600" b="1" u="sng" dirty="0" smtClean="0">
                <a:latin typeface="Arial" panose="020B0604020202020204" pitchFamily="34" charset="0"/>
                <a:cs typeface="Arial" panose="020B0604020202020204" pitchFamily="34" charset="0"/>
              </a:rPr>
              <a:t>Home Repair and Preservation Program </a:t>
            </a:r>
            <a:r>
              <a:rPr lang="en-US" sz="1600" b="1" dirty="0" smtClean="0">
                <a:latin typeface="Arial" panose="020B0604020202020204" pitchFamily="34" charset="0"/>
                <a:cs typeface="Arial" panose="020B0604020202020204" pitchFamily="34" charset="0"/>
              </a:rPr>
              <a:t>provides assistance to low- and very low-income rural homeowners for critical home improvements, including weatherization, insulation and new heating systems.</a:t>
            </a:r>
          </a:p>
          <a:p>
            <a:pPr algn="ctr"/>
            <a:endParaRPr lang="en-US" sz="1600" b="1" dirty="0">
              <a:latin typeface="Arial" panose="020B0604020202020204" pitchFamily="34" charset="0"/>
              <a:cs typeface="Arial" panose="020B0604020202020204" pitchFamily="34" charset="0"/>
            </a:endParaRPr>
          </a:p>
          <a:p>
            <a:pPr algn="ctr"/>
            <a:r>
              <a:rPr lang="en-US" sz="1600" b="1" u="sng" dirty="0" smtClean="0">
                <a:latin typeface="Arial" panose="020B0604020202020204" pitchFamily="34" charset="0"/>
                <a:cs typeface="Arial" panose="020B0604020202020204" pitchFamily="34" charset="0"/>
              </a:rPr>
              <a:t>Housing Preservation Grants </a:t>
            </a:r>
            <a:r>
              <a:rPr lang="en-US" sz="1600" b="1" dirty="0" smtClean="0">
                <a:latin typeface="Arial" panose="020B0604020202020204" pitchFamily="34" charset="0"/>
                <a:cs typeface="Arial" panose="020B0604020202020204" pitchFamily="34" charset="0"/>
              </a:rPr>
              <a:t>go to sponsoring organizations or rental property owners for the repair or rehab of low- and very low-income</a:t>
            </a:r>
          </a:p>
          <a:p>
            <a:pPr algn="ctr"/>
            <a:r>
              <a:rPr lang="en-US" sz="1600" b="1" dirty="0" smtClean="0">
                <a:latin typeface="Arial" panose="020B0604020202020204" pitchFamily="34" charset="0"/>
                <a:cs typeface="Arial" panose="020B0604020202020204" pitchFamily="34" charset="0"/>
              </a:rPr>
              <a:t>multi-family housing, including energy</a:t>
            </a:r>
          </a:p>
          <a:p>
            <a:pPr algn="ctr"/>
            <a:r>
              <a:rPr lang="en-US" sz="1600" b="1" dirty="0" smtClean="0">
                <a:latin typeface="Arial" panose="020B0604020202020204" pitchFamily="34" charset="0"/>
                <a:cs typeface="Arial" panose="020B0604020202020204" pitchFamily="34" charset="0"/>
              </a:rPr>
              <a:t>efficiency upgrades.</a:t>
            </a:r>
            <a:endParaRPr lang="en-US" sz="1600" b="1" dirty="0">
              <a:latin typeface="Arial" panose="020B0604020202020204" pitchFamily="34" charset="0"/>
              <a:cs typeface="Arial" panose="020B0604020202020204" pitchFamily="34" charset="0"/>
            </a:endParaRPr>
          </a:p>
          <a:p>
            <a:pPr algn="ctr"/>
            <a:endParaRPr lang="en-US" dirty="0" smtClean="0"/>
          </a:p>
          <a:p>
            <a:pPr algn="ctr"/>
            <a:endParaRPr lang="en-US" sz="2400" b="1" dirty="0" smtClean="0"/>
          </a:p>
        </p:txBody>
      </p:sp>
    </p:spTree>
    <p:extLst>
      <p:ext uri="{BB962C8B-B14F-4D97-AF65-F5344CB8AC3E}">
        <p14:creationId xmlns:p14="http://schemas.microsoft.com/office/powerpoint/2010/main" val="2241060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3"/>
          <p:cNvSpPr/>
          <p:nvPr/>
        </p:nvSpPr>
        <p:spPr>
          <a:xfrm>
            <a:off x="-435634" y="-543232"/>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dianna.Jennings\AppData\Local\Microsoft\Windows\Temporary Internet Files\Content.IE5\40WGH1X4\7248796820_1961e5f9e8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32" y="-228600"/>
            <a:ext cx="9796732" cy="7391400"/>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48"/>
          <p:cNvSpPr>
            <a:spLocks noChangeArrowheads="1"/>
          </p:cNvSpPr>
          <p:nvPr/>
        </p:nvSpPr>
        <p:spPr bwMode="auto">
          <a:xfrm>
            <a:off x="3497263" y="-271344"/>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250"/>
          <p:cNvSpPr>
            <a:spLocks noChangeArrowheads="1"/>
          </p:cNvSpPr>
          <p:nvPr/>
        </p:nvSpPr>
        <p:spPr bwMode="auto">
          <a:xfrm>
            <a:off x="3497263" y="-94130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28" name="Rectangle 258"/>
          <p:cNvSpPr>
            <a:spLocks noChangeArrowheads="1"/>
          </p:cNvSpPr>
          <p:nvPr/>
        </p:nvSpPr>
        <p:spPr bwMode="auto">
          <a:xfrm>
            <a:off x="7040563" y="152400"/>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61"/>
          <p:cNvSpPr>
            <a:spLocks noChangeArrowheads="1"/>
          </p:cNvSpPr>
          <p:nvPr/>
        </p:nvSpPr>
        <p:spPr bwMode="auto">
          <a:xfrm>
            <a:off x="7040563" y="-271344"/>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1" name="Rectangle 280"/>
          <p:cNvSpPr>
            <a:spLocks noChangeArrowheads="1"/>
          </p:cNvSpPr>
          <p:nvPr/>
        </p:nvSpPr>
        <p:spPr bwMode="auto">
          <a:xfrm>
            <a:off x="3497263" y="756927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1039" name="Rectangle 333"/>
          <p:cNvSpPr>
            <a:spLocks noChangeArrowheads="1"/>
          </p:cNvSpPr>
          <p:nvPr/>
        </p:nvSpPr>
        <p:spPr bwMode="auto">
          <a:xfrm>
            <a:off x="5859463" y="20042306"/>
            <a:ext cx="65" cy="847488"/>
          </a:xfrm>
          <a:prstGeom prst="rect">
            <a:avLst/>
          </a:prstGeom>
          <a:solidFill>
            <a:srgbClr val="FCF9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Oval 4"/>
          <p:cNvSpPr/>
          <p:nvPr/>
        </p:nvSpPr>
        <p:spPr>
          <a:xfrm>
            <a:off x="1066800" y="228600"/>
            <a:ext cx="6400800" cy="6477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pic>
        <p:nvPicPr>
          <p:cNvPr id="2382" name="Picture 334" descr="C:\Users\dianna.Jennings\Desktop\USDA Logo Color Transparent.png"/>
          <p:cNvPicPr>
            <a:picLocks noChangeAspect="1" noChangeArrowheads="1"/>
          </p:cNvPicPr>
          <p:nvPr/>
        </p:nvPicPr>
        <p:blipFill>
          <a:blip r:embed="rId3" cstate="print">
            <a:biLevel thresh="50000"/>
            <a:extLst>
              <a:ext uri="{28A0092B-C50C-407E-A947-70E740481C1C}">
                <a14:useLocalDpi xmlns:a14="http://schemas.microsoft.com/office/drawing/2010/main" val="0"/>
              </a:ext>
            </a:extLst>
          </a:blip>
          <a:srcRect/>
          <a:stretch>
            <a:fillRect/>
          </a:stretch>
        </p:blipFill>
        <p:spPr bwMode="auto">
          <a:xfrm>
            <a:off x="10747558" y="1107795"/>
            <a:ext cx="530042" cy="368622"/>
          </a:xfrm>
          <a:prstGeom prst="rect">
            <a:avLst/>
          </a:prstGeom>
          <a:noFill/>
          <a:extLst>
            <a:ext uri="{909E8E84-426E-40DD-AFC4-6F175D3DCCD1}">
              <a14:hiddenFill xmlns:a14="http://schemas.microsoft.com/office/drawing/2010/main">
                <a:solidFill>
                  <a:srgbClr val="FFFFFF"/>
                </a:solidFill>
              </a14:hiddenFill>
            </a:ext>
          </a:extLst>
        </p:spPr>
      </p:pic>
      <p:sp>
        <p:nvSpPr>
          <p:cNvPr id="50" name="Rectangle 6"/>
          <p:cNvSpPr>
            <a:spLocks noChangeArrowheads="1"/>
          </p:cNvSpPr>
          <p:nvPr/>
        </p:nvSpPr>
        <p:spPr bwMode="auto">
          <a:xfrm>
            <a:off x="1981200" y="1295400"/>
            <a:ext cx="4572000"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1600" b="1" dirty="0">
                <a:solidFill>
                  <a:schemeClr val="accent6">
                    <a:lumMod val="75000"/>
                  </a:schemeClr>
                </a:solidFill>
                <a:latin typeface="Arial" pitchFamily="34" charset="0"/>
              </a:rPr>
              <a:t>     </a:t>
            </a:r>
            <a:r>
              <a:rPr lang="en-US" altLang="en-US" sz="2000" b="1" dirty="0" smtClean="0">
                <a:solidFill>
                  <a:schemeClr val="accent6">
                    <a:lumMod val="75000"/>
                  </a:schemeClr>
                </a:solidFill>
                <a:latin typeface="Arial" pitchFamily="34" charset="0"/>
              </a:rPr>
              <a:t>USDA Rural</a:t>
            </a:r>
          </a:p>
          <a:p>
            <a:pPr algn="ctr" eaLnBrk="1" hangingPunct="1">
              <a:spcBef>
                <a:spcPct val="0"/>
              </a:spcBef>
              <a:buFontTx/>
              <a:buNone/>
            </a:pPr>
            <a:r>
              <a:rPr lang="en-US" altLang="en-US" sz="2000" b="1" dirty="0" smtClean="0">
                <a:solidFill>
                  <a:schemeClr val="accent6">
                    <a:lumMod val="75000"/>
                  </a:schemeClr>
                </a:solidFill>
                <a:latin typeface="Arial" pitchFamily="34" charset="0"/>
              </a:rPr>
              <a:t>Development/Arizona</a:t>
            </a:r>
            <a:endParaRPr lang="en-US" altLang="en-US" sz="2000" b="1" dirty="0">
              <a:solidFill>
                <a:schemeClr val="accent6">
                  <a:lumMod val="75000"/>
                </a:schemeClr>
              </a:solidFill>
              <a:latin typeface="Arial" pitchFamily="34" charset="0"/>
            </a:endParaRPr>
          </a:p>
          <a:p>
            <a:pPr algn="ctr" eaLnBrk="1" hangingPunct="1">
              <a:spcBef>
                <a:spcPct val="0"/>
              </a:spcBef>
              <a:buFontTx/>
              <a:buNone/>
            </a:pPr>
            <a:endParaRPr lang="en-US" altLang="en-US" sz="1600" b="1" dirty="0">
              <a:solidFill>
                <a:schemeClr val="accent6">
                  <a:lumMod val="75000"/>
                </a:schemeClr>
              </a:solidFill>
              <a:latin typeface="Arial" pitchFamily="34" charset="0"/>
            </a:endParaRPr>
          </a:p>
          <a:p>
            <a:pPr algn="ctr" eaLnBrk="1" hangingPunct="1">
              <a:spcBef>
                <a:spcPct val="0"/>
              </a:spcBef>
              <a:buFontTx/>
              <a:buNone/>
            </a:pPr>
            <a:r>
              <a:rPr lang="en-US" altLang="en-US" sz="1600" b="1" dirty="0">
                <a:solidFill>
                  <a:schemeClr val="accent6">
                    <a:lumMod val="75000"/>
                  </a:schemeClr>
                </a:solidFill>
                <a:latin typeface="Arial" pitchFamily="34" charset="0"/>
              </a:rPr>
              <a:t>       230 N. 1</a:t>
            </a:r>
            <a:r>
              <a:rPr lang="en-US" altLang="en-US" sz="1600" b="1" baseline="30000" dirty="0">
                <a:solidFill>
                  <a:schemeClr val="accent6">
                    <a:lumMod val="75000"/>
                  </a:schemeClr>
                </a:solidFill>
                <a:latin typeface="Arial" pitchFamily="34" charset="0"/>
              </a:rPr>
              <a:t>st</a:t>
            </a:r>
            <a:r>
              <a:rPr lang="en-US" altLang="en-US" sz="1600" b="1" dirty="0">
                <a:solidFill>
                  <a:schemeClr val="accent6">
                    <a:lumMod val="75000"/>
                  </a:schemeClr>
                </a:solidFill>
                <a:latin typeface="Arial" pitchFamily="34" charset="0"/>
              </a:rPr>
              <a:t> Avenue, Phoenix, AZ 85003</a:t>
            </a:r>
          </a:p>
          <a:p>
            <a:pPr algn="ctr" eaLnBrk="1" hangingPunct="1">
              <a:spcBef>
                <a:spcPct val="0"/>
              </a:spcBef>
              <a:buFontTx/>
              <a:buNone/>
            </a:pPr>
            <a:r>
              <a:rPr lang="en-US" altLang="en-US" sz="1600" b="1" dirty="0">
                <a:solidFill>
                  <a:schemeClr val="accent6">
                    <a:lumMod val="75000"/>
                  </a:schemeClr>
                </a:solidFill>
                <a:latin typeface="Arial" pitchFamily="34" charset="0"/>
              </a:rPr>
              <a:t>(602) 280.8701 phone</a:t>
            </a:r>
          </a:p>
          <a:p>
            <a:pPr algn="ctr" eaLnBrk="1" hangingPunct="1">
              <a:spcBef>
                <a:spcPct val="0"/>
              </a:spcBef>
              <a:buFontTx/>
              <a:buNone/>
            </a:pPr>
            <a:r>
              <a:rPr lang="en-US" altLang="en-US" sz="1600" b="1" dirty="0">
                <a:solidFill>
                  <a:schemeClr val="accent6">
                    <a:lumMod val="75000"/>
                  </a:schemeClr>
                </a:solidFill>
                <a:latin typeface="Arial" pitchFamily="34" charset="0"/>
              </a:rPr>
              <a:t>(602) 280.8705 TDD</a:t>
            </a:r>
          </a:p>
          <a:p>
            <a:pPr algn="ctr" eaLnBrk="1" hangingPunct="1">
              <a:spcBef>
                <a:spcPct val="0"/>
              </a:spcBef>
              <a:buFontTx/>
              <a:buNone/>
            </a:pPr>
            <a:r>
              <a:rPr lang="en-US" altLang="en-US" sz="1600" b="1" dirty="0" smtClean="0">
                <a:solidFill>
                  <a:schemeClr val="accent6">
                    <a:lumMod val="75000"/>
                  </a:schemeClr>
                </a:solidFill>
                <a:latin typeface="Arial" pitchFamily="34" charset="0"/>
              </a:rPr>
              <a:t>(855) 699-8035 FAX</a:t>
            </a:r>
            <a:endParaRPr lang="en-US" altLang="en-US" sz="1600" b="1" dirty="0">
              <a:solidFill>
                <a:schemeClr val="accent6">
                  <a:lumMod val="75000"/>
                </a:schemeClr>
              </a:solidFill>
              <a:latin typeface="Arial" pitchFamily="34" charset="0"/>
            </a:endParaRPr>
          </a:p>
          <a:p>
            <a:pPr algn="ctr" eaLnBrk="1" hangingPunct="1">
              <a:spcBef>
                <a:spcPct val="0"/>
              </a:spcBef>
              <a:buFontTx/>
              <a:buNone/>
            </a:pPr>
            <a:endParaRPr lang="en-US" altLang="en-US" sz="1600" dirty="0">
              <a:solidFill>
                <a:schemeClr val="accent6">
                  <a:lumMod val="75000"/>
                </a:schemeClr>
              </a:solidFill>
              <a:latin typeface="Arial" pitchFamily="34" charset="0"/>
            </a:endParaRPr>
          </a:p>
          <a:p>
            <a:pPr algn="ctr">
              <a:buNone/>
            </a:pPr>
            <a:r>
              <a:rPr lang="en-US" sz="2000" u="sng" dirty="0" smtClean="0">
                <a:solidFill>
                  <a:srgbClr val="FFFF00"/>
                </a:solidFill>
                <a:hlinkClick r:id="rId4"/>
              </a:rPr>
              <a:t>http</a:t>
            </a:r>
            <a:r>
              <a:rPr lang="en-US" sz="2000" u="sng" dirty="0">
                <a:solidFill>
                  <a:srgbClr val="FFFF00"/>
                </a:solidFill>
                <a:hlinkClick r:id="rId4"/>
              </a:rPr>
              <a:t>://www.rd.usda.gov/az</a:t>
            </a:r>
            <a:endParaRPr lang="en-US" sz="2000" dirty="0">
              <a:solidFill>
                <a:srgbClr val="FFFF00"/>
              </a:solidFill>
            </a:endParaRPr>
          </a:p>
          <a:p>
            <a:pPr algn="ctr" eaLnBrk="1" hangingPunct="1">
              <a:spcBef>
                <a:spcPct val="0"/>
              </a:spcBef>
              <a:buFontTx/>
              <a:buNone/>
            </a:pPr>
            <a:endParaRPr lang="en-US" altLang="en-US" sz="2000" b="1" dirty="0">
              <a:solidFill>
                <a:schemeClr val="accent6">
                  <a:lumMod val="75000"/>
                </a:schemeClr>
              </a:solidFill>
              <a:latin typeface="Arial" pitchFamily="34" charset="0"/>
            </a:endParaRPr>
          </a:p>
          <a:p>
            <a:pPr algn="ctr" eaLnBrk="1" hangingPunct="1">
              <a:spcBef>
                <a:spcPct val="0"/>
              </a:spcBef>
              <a:buFontTx/>
              <a:buNone/>
            </a:pPr>
            <a:r>
              <a:rPr lang="en-US" altLang="en-US" sz="1700" b="1" dirty="0" smtClean="0">
                <a:solidFill>
                  <a:schemeClr val="accent6">
                    <a:lumMod val="75000"/>
                  </a:schemeClr>
                </a:solidFill>
                <a:latin typeface="Arial" pitchFamily="34" charset="0"/>
              </a:rPr>
              <a:t>REAP/VAPG: Gregg (602) 280.8767</a:t>
            </a:r>
          </a:p>
          <a:p>
            <a:pPr algn="ctr" eaLnBrk="1" hangingPunct="1">
              <a:spcBef>
                <a:spcPct val="0"/>
              </a:spcBef>
              <a:buFontTx/>
              <a:buNone/>
            </a:pPr>
            <a:r>
              <a:rPr lang="en-US" altLang="en-US" sz="1700" b="1" dirty="0" smtClean="0">
                <a:solidFill>
                  <a:schemeClr val="accent6">
                    <a:lumMod val="75000"/>
                  </a:schemeClr>
                </a:solidFill>
                <a:latin typeface="Arial" pitchFamily="34" charset="0"/>
              </a:rPr>
              <a:t>Housing</a:t>
            </a:r>
            <a:r>
              <a:rPr lang="en-US" altLang="en-US" sz="1700" b="1" dirty="0">
                <a:solidFill>
                  <a:schemeClr val="accent6">
                    <a:lumMod val="75000"/>
                  </a:schemeClr>
                </a:solidFill>
                <a:latin typeface="Arial" pitchFamily="34" charset="0"/>
              </a:rPr>
              <a:t>: (602) 280.8755</a:t>
            </a:r>
          </a:p>
          <a:p>
            <a:pPr algn="ctr" eaLnBrk="1" hangingPunct="1">
              <a:spcBef>
                <a:spcPct val="0"/>
              </a:spcBef>
              <a:buFontTx/>
              <a:buNone/>
            </a:pPr>
            <a:r>
              <a:rPr lang="en-US" altLang="en-US" sz="1700" b="1" dirty="0">
                <a:solidFill>
                  <a:schemeClr val="accent6">
                    <a:lumMod val="75000"/>
                  </a:schemeClr>
                </a:solidFill>
                <a:latin typeface="Arial" pitchFamily="34" charset="0"/>
              </a:rPr>
              <a:t>Community Programs: (602) 280.8745</a:t>
            </a:r>
          </a:p>
          <a:p>
            <a:pPr algn="ctr" eaLnBrk="1" hangingPunct="1">
              <a:spcBef>
                <a:spcPct val="0"/>
              </a:spcBef>
              <a:buFontTx/>
              <a:buNone/>
            </a:pPr>
            <a:r>
              <a:rPr lang="en-US" altLang="en-US" sz="1700" b="1" dirty="0">
                <a:solidFill>
                  <a:schemeClr val="accent6">
                    <a:lumMod val="75000"/>
                  </a:schemeClr>
                </a:solidFill>
                <a:latin typeface="Arial" pitchFamily="34" charset="0"/>
              </a:rPr>
              <a:t>Business Programs: (602) 280.8715</a:t>
            </a:r>
          </a:p>
          <a:p>
            <a:pPr algn="ctr" eaLnBrk="1" hangingPunct="1">
              <a:spcBef>
                <a:spcPct val="0"/>
              </a:spcBef>
              <a:buFontTx/>
              <a:buNone/>
            </a:pPr>
            <a:endParaRPr lang="en-US" altLang="en-US" sz="1800" b="1" dirty="0">
              <a:solidFill>
                <a:schemeClr val="accent6">
                  <a:lumMod val="75000"/>
                </a:schemeClr>
              </a:solidFill>
              <a:latin typeface="Arial" pitchFamily="34" charset="0"/>
            </a:endParaRPr>
          </a:p>
          <a:p>
            <a:pPr algn="ctr" eaLnBrk="1" hangingPunct="1">
              <a:spcBef>
                <a:spcPct val="0"/>
              </a:spcBef>
              <a:buFontTx/>
              <a:buNone/>
            </a:pPr>
            <a:r>
              <a:rPr lang="en-US" altLang="en-US" sz="1600" b="1" dirty="0" smtClean="0">
                <a:solidFill>
                  <a:schemeClr val="accent6">
                    <a:lumMod val="75000"/>
                  </a:schemeClr>
                </a:solidFill>
                <a:latin typeface="Arial" pitchFamily="34" charset="0"/>
              </a:rPr>
              <a:t>          Alan </a:t>
            </a:r>
            <a:r>
              <a:rPr lang="en-US" altLang="en-US" sz="1600" b="1" dirty="0">
                <a:solidFill>
                  <a:schemeClr val="accent6">
                    <a:lumMod val="75000"/>
                  </a:schemeClr>
                </a:solidFill>
                <a:latin typeface="Arial" pitchFamily="34" charset="0"/>
              </a:rPr>
              <a:t>Stephens, State Director</a:t>
            </a:r>
          </a:p>
        </p:txBody>
      </p:sp>
      <p:pic>
        <p:nvPicPr>
          <p:cNvPr id="51" name="Picture 8" descr="C:\Users\dianna.Jennings\Desktop\USDA Logo Color Transparent.png"/>
          <p:cNvPicPr>
            <a:picLocks noChangeAspect="1" noChangeArrowheads="1"/>
          </p:cNvPicPr>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114800" y="6019800"/>
            <a:ext cx="705844" cy="49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601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dianna.Jennings\AppData\Local\Microsoft\Windows\Temporary Internet Files\Content.IE5\40WGH1X4\7248796820_1961e5f9e8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0"/>
            <a:ext cx="6901132" cy="6858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039" name="Rectangle 333"/>
          <p:cNvSpPr>
            <a:spLocks noChangeArrowheads="1"/>
          </p:cNvSpPr>
          <p:nvPr/>
        </p:nvSpPr>
        <p:spPr bwMode="auto">
          <a:xfrm>
            <a:off x="8221663" y="18823106"/>
            <a:ext cx="65" cy="847488"/>
          </a:xfrm>
          <a:prstGeom prst="rect">
            <a:avLst/>
          </a:prstGeom>
          <a:solidFill>
            <a:srgbClr val="FCF9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82" name="Picture 334" descr="C:\Users\dianna.Jennings\Desktop\USDA Logo Color Transparent.png"/>
          <p:cNvPicPr>
            <a:picLocks noChangeAspect="1" noChangeArrowheads="1"/>
          </p:cNvPicPr>
          <p:nvPr/>
        </p:nvPicPr>
        <p:blipFill>
          <a:blip r:embed="rId3" cstate="print">
            <a:biLevel thresh="50000"/>
            <a:extLst>
              <a:ext uri="{28A0092B-C50C-407E-A947-70E740481C1C}">
                <a14:useLocalDpi xmlns:a14="http://schemas.microsoft.com/office/drawing/2010/main" val="0"/>
              </a:ext>
            </a:extLst>
          </a:blip>
          <a:srcRect/>
          <a:stretch>
            <a:fillRect/>
          </a:stretch>
        </p:blipFill>
        <p:spPr bwMode="auto">
          <a:xfrm>
            <a:off x="12039600" y="-202508"/>
            <a:ext cx="891381" cy="619918"/>
          </a:xfrm>
          <a:prstGeom prst="rect">
            <a:avLst/>
          </a:prstGeom>
          <a:noFill/>
          <a:extLst>
            <a:ext uri="{909E8E84-426E-40DD-AFC4-6F175D3DCCD1}">
              <a14:hiddenFill xmlns:a14="http://schemas.microsoft.com/office/drawing/2010/main">
                <a:solidFill>
                  <a:srgbClr val="FFFFFF"/>
                </a:solidFill>
              </a14:hiddenFill>
            </a:ext>
          </a:extLst>
        </p:spPr>
      </p:pic>
      <p:sp>
        <p:nvSpPr>
          <p:cNvPr id="1054" name="TextBox 1053"/>
          <p:cNvSpPr txBox="1"/>
          <p:nvPr/>
        </p:nvSpPr>
        <p:spPr>
          <a:xfrm>
            <a:off x="1905000" y="678053"/>
            <a:ext cx="5638800" cy="5078313"/>
          </a:xfrm>
          <a:prstGeom prst="rect">
            <a:avLst/>
          </a:prstGeom>
          <a:noFill/>
        </p:spPr>
        <p:txBody>
          <a:bodyPr wrap="square" rtlCol="0">
            <a:spAutoFit/>
          </a:bodyPr>
          <a:lstStyle/>
          <a:p>
            <a:pPr algn="ctr"/>
            <a:r>
              <a:rPr lang="en-US" b="1" dirty="0" smtClean="0">
                <a:latin typeface="Arial" panose="020B0604020202020204" pitchFamily="34" charset="0"/>
                <a:cs typeface="Arial" panose="020B0604020202020204" pitchFamily="34" charset="0"/>
              </a:rPr>
              <a:t>USDA Rural Development</a:t>
            </a:r>
          </a:p>
          <a:p>
            <a:pPr algn="ctr"/>
            <a:r>
              <a:rPr lang="en-US" b="1" dirty="0" smtClean="0">
                <a:latin typeface="Arial" panose="020B0604020202020204" pitchFamily="34" charset="0"/>
                <a:cs typeface="Arial" panose="020B0604020202020204" pitchFamily="34" charset="0"/>
              </a:rPr>
              <a:t>provides loans, grants and </a:t>
            </a:r>
          </a:p>
          <a:p>
            <a:pPr algn="ctr"/>
            <a:r>
              <a:rPr lang="en-US" b="1" dirty="0" smtClean="0">
                <a:latin typeface="Arial" panose="020B0604020202020204" pitchFamily="34" charset="0"/>
                <a:cs typeface="Arial" panose="020B0604020202020204" pitchFamily="34" charset="0"/>
              </a:rPr>
              <a:t>technical assistance to rural</a:t>
            </a:r>
          </a:p>
          <a:p>
            <a:pPr algn="ctr"/>
            <a:r>
              <a:rPr lang="en-US" b="1" dirty="0" smtClean="0">
                <a:latin typeface="Arial" panose="020B0604020202020204" pitchFamily="34" charset="0"/>
                <a:cs typeface="Arial" panose="020B0604020202020204" pitchFamily="34" charset="0"/>
              </a:rPr>
              <a:t>communities, individuals, businesses, </a:t>
            </a:r>
          </a:p>
          <a:p>
            <a:pPr algn="ctr"/>
            <a:r>
              <a:rPr lang="en-US" b="1" dirty="0" smtClean="0">
                <a:latin typeface="Arial" panose="020B0604020202020204" pitchFamily="34" charset="0"/>
                <a:cs typeface="Arial" panose="020B0604020202020204" pitchFamily="34" charset="0"/>
              </a:rPr>
              <a:t>and to tribes and tribal entities. </a:t>
            </a:r>
          </a:p>
          <a:p>
            <a:pPr algn="ctr"/>
            <a:endParaRPr lang="en-US" b="1" dirty="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Our main areas for assistance are:</a:t>
            </a:r>
          </a:p>
          <a:p>
            <a:pPr marL="285750" indent="-285750">
              <a:buFont typeface="Arial" panose="020B0604020202020204" pitchFamily="34" charset="0"/>
              <a:buChar char="•"/>
            </a:pPr>
            <a:r>
              <a:rPr lang="en-US" b="1" dirty="0" smtClean="0">
                <a:latin typeface="Arial" panose="020B0604020202020204" pitchFamily="34" charset="0"/>
                <a:cs typeface="Arial" panose="020B0604020202020204" pitchFamily="34" charset="0"/>
              </a:rPr>
              <a:t>Housing—single and multi-family; </a:t>
            </a:r>
          </a:p>
          <a:p>
            <a:pPr marL="285750" indent="-285750">
              <a:buFont typeface="Arial" panose="020B0604020202020204" pitchFamily="34" charset="0"/>
              <a:buChar char="•"/>
            </a:pPr>
            <a:r>
              <a:rPr lang="en-US" b="1" dirty="0" smtClean="0">
                <a:latin typeface="Arial" panose="020B0604020202020204" pitchFamily="34" charset="0"/>
                <a:cs typeface="Arial" panose="020B0604020202020204" pitchFamily="34" charset="0"/>
              </a:rPr>
              <a:t>Community facilities—hospitals, schools, libraries, public safety (police, fire, etc.), community centers and more</a:t>
            </a:r>
          </a:p>
          <a:p>
            <a:pPr marL="285750" indent="-285750">
              <a:buFont typeface="Arial" panose="020B0604020202020204" pitchFamily="34" charset="0"/>
              <a:buChar char="•"/>
            </a:pPr>
            <a:r>
              <a:rPr lang="en-US" b="1" dirty="0" smtClean="0">
                <a:latin typeface="Arial" panose="020B0604020202020204" pitchFamily="34" charset="0"/>
                <a:cs typeface="Arial" panose="020B0604020202020204" pitchFamily="34" charset="0"/>
              </a:rPr>
              <a:t>Business—loans, grants and technical assistance to help businesses in rural communities</a:t>
            </a:r>
          </a:p>
          <a:p>
            <a:pPr marL="285750" indent="-285750">
              <a:buFont typeface="Arial" panose="020B0604020202020204" pitchFamily="34" charset="0"/>
              <a:buChar char="•"/>
            </a:pPr>
            <a:r>
              <a:rPr lang="en-US" b="1" dirty="0" smtClean="0">
                <a:latin typeface="Arial" panose="020B0604020202020204" pitchFamily="34" charset="0"/>
                <a:cs typeface="Arial" panose="020B0604020202020204" pitchFamily="34" charset="0"/>
              </a:rPr>
              <a:t>Utilities—electric, telecommunications, water, wastewater, broadband, renewables, </a:t>
            </a:r>
          </a:p>
          <a:p>
            <a:pPr algn="ctr"/>
            <a:endParaRPr lang="en-US" b="1" dirty="0" smtClean="0">
              <a:latin typeface="Arial" panose="020B0604020202020204" pitchFamily="34" charset="0"/>
              <a:cs typeface="Arial" panose="020B0604020202020204" pitchFamily="34" charset="0"/>
            </a:endParaRPr>
          </a:p>
          <a:p>
            <a:pPr algn="ctr"/>
            <a:endParaRPr lang="en-US" b="1" dirty="0">
              <a:latin typeface="Lithos Pro Regular" pitchFamily="82" charset="0"/>
            </a:endParaRPr>
          </a:p>
        </p:txBody>
      </p:sp>
      <p:pic>
        <p:nvPicPr>
          <p:cNvPr id="49" name="Picture 334" descr="C:\Users\dianna.Jennings\Desktop\USDA Logo Color Transparent.png"/>
          <p:cNvPicPr>
            <a:picLocks noChangeAspect="1" noChangeArrowheads="1"/>
          </p:cNvPicPr>
          <p:nvPr/>
        </p:nvPicPr>
        <p:blipFill>
          <a:blip r:embed="rId4" cstate="print">
            <a:biLevel thresh="50000"/>
            <a:extLst>
              <a:ext uri="{28A0092B-C50C-407E-A947-70E740481C1C}">
                <a14:useLocalDpi xmlns:a14="http://schemas.microsoft.com/office/drawing/2010/main" val="0"/>
              </a:ext>
            </a:extLst>
          </a:blip>
          <a:srcRect/>
          <a:stretch>
            <a:fillRect/>
          </a:stretch>
        </p:blipFill>
        <p:spPr bwMode="auto">
          <a:xfrm>
            <a:off x="4219806" y="5715000"/>
            <a:ext cx="747519" cy="519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9165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dianna.Jennings\AppData\Local\Microsoft\Windows\Temporary Internet Files\Content.IE5\40WGH1X4\7248796820_1961e5f9e8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2268" y="0"/>
            <a:ext cx="6901132" cy="6858000"/>
          </a:xfrm>
          <a:prstGeom prst="rect">
            <a:avLst/>
          </a:prstGeom>
          <a:noFill/>
          <a:extLst>
            <a:ext uri="{909E8E84-426E-40DD-AFC4-6F175D3DCCD1}">
              <a14:hiddenFill xmlns:a14="http://schemas.microsoft.com/office/drawing/2010/main">
                <a:solidFill>
                  <a:srgbClr val="FFFFFF"/>
                </a:solidFill>
              </a14:hiddenFill>
            </a:ext>
          </a:extLst>
        </p:spPr>
      </p:pic>
      <p:sp>
        <p:nvSpPr>
          <p:cNvPr id="2061" name="Rectangle 280"/>
          <p:cNvSpPr>
            <a:spLocks noChangeArrowheads="1"/>
          </p:cNvSpPr>
          <p:nvPr/>
        </p:nvSpPr>
        <p:spPr bwMode="auto">
          <a:xfrm>
            <a:off x="3497263" y="756927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1039" name="Rectangle 333"/>
          <p:cNvSpPr>
            <a:spLocks noChangeArrowheads="1"/>
          </p:cNvSpPr>
          <p:nvPr/>
        </p:nvSpPr>
        <p:spPr bwMode="auto">
          <a:xfrm>
            <a:off x="5859463" y="20042306"/>
            <a:ext cx="65" cy="847488"/>
          </a:xfrm>
          <a:prstGeom prst="rect">
            <a:avLst/>
          </a:prstGeom>
          <a:solidFill>
            <a:srgbClr val="FCF9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82" name="Picture 334" descr="C:\Users\dianna.Jennings\Desktop\USDA Logo Color Transparent.png"/>
          <p:cNvPicPr>
            <a:picLocks noChangeAspect="1" noChangeArrowheads="1"/>
          </p:cNvPicPr>
          <p:nvPr/>
        </p:nvPicPr>
        <p:blipFill>
          <a:blip r:embed="rId3" cstate="print">
            <a:biLevel thresh="50000"/>
            <a:extLst>
              <a:ext uri="{28A0092B-C50C-407E-A947-70E740481C1C}">
                <a14:useLocalDpi xmlns:a14="http://schemas.microsoft.com/office/drawing/2010/main" val="0"/>
              </a:ext>
            </a:extLst>
          </a:blip>
          <a:srcRect/>
          <a:stretch>
            <a:fillRect/>
          </a:stretch>
        </p:blipFill>
        <p:spPr bwMode="auto">
          <a:xfrm>
            <a:off x="4329074" y="5679304"/>
            <a:ext cx="747519" cy="51986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883433" y="990600"/>
            <a:ext cx="5638800" cy="5201424"/>
          </a:xfrm>
          <a:prstGeom prst="rect">
            <a:avLst/>
          </a:prstGeom>
          <a:noFill/>
        </p:spPr>
        <p:txBody>
          <a:bodyPr wrap="square" rtlCol="0">
            <a:spAutoFit/>
          </a:bodyPr>
          <a:lstStyle/>
          <a:p>
            <a:pPr algn="ctr"/>
            <a:r>
              <a:rPr lang="en-US" sz="2200" b="1" dirty="0" smtClean="0">
                <a:latin typeface="Arial" panose="020B0604020202020204" pitchFamily="34" charset="0"/>
                <a:cs typeface="Arial" panose="020B0604020202020204" pitchFamily="34" charset="0"/>
              </a:rPr>
              <a:t>BUSINESS GUARATEED</a:t>
            </a:r>
          </a:p>
          <a:p>
            <a:pPr algn="ctr"/>
            <a:r>
              <a:rPr lang="en-US" sz="2200" b="1" dirty="0" smtClean="0">
                <a:latin typeface="Arial" panose="020B0604020202020204" pitchFamily="34" charset="0"/>
                <a:cs typeface="Arial" panose="020B0604020202020204" pitchFamily="34" charset="0"/>
              </a:rPr>
              <a:t>LOAN PROGRAM</a:t>
            </a:r>
          </a:p>
          <a:p>
            <a:pPr algn="ctr"/>
            <a:endParaRPr lang="en-US" dirty="0"/>
          </a:p>
          <a:p>
            <a:pPr algn="ctr"/>
            <a:endParaRPr lang="en-US" b="1" dirty="0" smtClean="0">
              <a:latin typeface="Arial" panose="020B0604020202020204" pitchFamily="34" charset="0"/>
              <a:cs typeface="Arial" panose="020B0604020202020204" pitchFamily="34" charset="0"/>
            </a:endParaRPr>
          </a:p>
          <a:p>
            <a:pPr algn="ctr"/>
            <a:r>
              <a:rPr lang="en-US" sz="1600" b="1" dirty="0" smtClean="0">
                <a:latin typeface="Arial" panose="020B0604020202020204" pitchFamily="34" charset="0"/>
                <a:cs typeface="Arial" panose="020B0604020202020204" pitchFamily="34" charset="0"/>
              </a:rPr>
              <a:t>Provides financial backing for rural businesses through guarantees up to 80% of a loan made by a commercial lender. Loans may be used for working capital, machinery and equipment, buildings and real estate, and certain types of debt refinancing.</a:t>
            </a:r>
          </a:p>
          <a:p>
            <a:pPr algn="ctr"/>
            <a:endParaRPr lang="en-US" sz="1600" b="1" dirty="0">
              <a:latin typeface="Arial" panose="020B0604020202020204" pitchFamily="34" charset="0"/>
              <a:cs typeface="Arial" panose="020B0604020202020204" pitchFamily="34" charset="0"/>
            </a:endParaRPr>
          </a:p>
          <a:p>
            <a:pPr algn="ctr"/>
            <a:r>
              <a:rPr lang="en-US" sz="1600" b="1" dirty="0" err="1" smtClean="0">
                <a:latin typeface="Arial" panose="020B0604020202020204" pitchFamily="34" charset="0"/>
                <a:cs typeface="Arial" panose="020B0604020202020204" pitchFamily="34" charset="0"/>
              </a:rPr>
              <a:t>Biobased</a:t>
            </a:r>
            <a:r>
              <a:rPr lang="en-US" sz="1600" b="1" dirty="0" smtClean="0">
                <a:latin typeface="Arial" panose="020B0604020202020204" pitchFamily="34" charset="0"/>
                <a:cs typeface="Arial" panose="020B0604020202020204" pitchFamily="34" charset="0"/>
              </a:rPr>
              <a:t>, bioenergy and other qualified energy projects may be financed through the program for technologies that convert biomass into affordable, commercially proven electricity, fuel chemicals, pharmaceuticals, and other materials in cost competitive ways for large national and international markets. </a:t>
            </a:r>
          </a:p>
          <a:p>
            <a:pPr algn="ctr"/>
            <a:endParaRPr lang="en-US" dirty="0"/>
          </a:p>
          <a:p>
            <a:pPr algn="ctr"/>
            <a:endParaRPr lang="en-US" dirty="0" smtClean="0"/>
          </a:p>
          <a:p>
            <a:pPr algn="ctr"/>
            <a:endParaRPr lang="en-US" sz="2400" b="1" dirty="0" smtClean="0"/>
          </a:p>
        </p:txBody>
      </p:sp>
    </p:spTree>
    <p:extLst>
      <p:ext uri="{BB962C8B-B14F-4D97-AF65-F5344CB8AC3E}">
        <p14:creationId xmlns:p14="http://schemas.microsoft.com/office/powerpoint/2010/main" val="2239221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dianna.Jennings\AppData\Local\Microsoft\Windows\Temporary Internet Files\Content.IE5\40WGH1X4\7248796820_1961e5f9e8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0"/>
            <a:ext cx="6901132" cy="6858000"/>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48"/>
          <p:cNvSpPr>
            <a:spLocks noChangeArrowheads="1"/>
          </p:cNvSpPr>
          <p:nvPr/>
        </p:nvSpPr>
        <p:spPr bwMode="auto">
          <a:xfrm>
            <a:off x="3497263" y="-271344"/>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250"/>
          <p:cNvSpPr>
            <a:spLocks noChangeArrowheads="1"/>
          </p:cNvSpPr>
          <p:nvPr/>
        </p:nvSpPr>
        <p:spPr bwMode="auto">
          <a:xfrm>
            <a:off x="3497263" y="-94130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28" name="Rectangle 258"/>
          <p:cNvSpPr>
            <a:spLocks noChangeArrowheads="1"/>
          </p:cNvSpPr>
          <p:nvPr/>
        </p:nvSpPr>
        <p:spPr bwMode="auto">
          <a:xfrm>
            <a:off x="7040563" y="152400"/>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61"/>
          <p:cNvSpPr>
            <a:spLocks noChangeArrowheads="1"/>
          </p:cNvSpPr>
          <p:nvPr/>
        </p:nvSpPr>
        <p:spPr bwMode="auto">
          <a:xfrm>
            <a:off x="7040563" y="-271344"/>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1" name="Rectangle 280"/>
          <p:cNvSpPr>
            <a:spLocks noChangeArrowheads="1"/>
          </p:cNvSpPr>
          <p:nvPr/>
        </p:nvSpPr>
        <p:spPr bwMode="auto">
          <a:xfrm>
            <a:off x="3497263" y="756927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1039" name="Rectangle 333"/>
          <p:cNvSpPr>
            <a:spLocks noChangeArrowheads="1"/>
          </p:cNvSpPr>
          <p:nvPr/>
        </p:nvSpPr>
        <p:spPr bwMode="auto">
          <a:xfrm>
            <a:off x="5859463" y="20042306"/>
            <a:ext cx="65" cy="847488"/>
          </a:xfrm>
          <a:prstGeom prst="rect">
            <a:avLst/>
          </a:prstGeom>
          <a:solidFill>
            <a:srgbClr val="FCF9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82" name="Picture 334" descr="C:\Users\dianna.Jennings\Desktop\USDA Logo Color Transparent.png"/>
          <p:cNvPicPr>
            <a:picLocks noChangeAspect="1" noChangeArrowheads="1"/>
          </p:cNvPicPr>
          <p:nvPr/>
        </p:nvPicPr>
        <p:blipFill>
          <a:blip r:embed="rId3" cstate="print">
            <a:biLevel thresh="50000"/>
            <a:extLst>
              <a:ext uri="{28A0092B-C50C-407E-A947-70E740481C1C}">
                <a14:useLocalDpi xmlns:a14="http://schemas.microsoft.com/office/drawing/2010/main" val="0"/>
              </a:ext>
            </a:extLst>
          </a:blip>
          <a:srcRect/>
          <a:stretch>
            <a:fillRect/>
          </a:stretch>
        </p:blipFill>
        <p:spPr bwMode="auto">
          <a:xfrm>
            <a:off x="4343400" y="5566100"/>
            <a:ext cx="747519" cy="51986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81200" y="881420"/>
            <a:ext cx="5334000" cy="4985980"/>
          </a:xfrm>
          <a:prstGeom prst="rect">
            <a:avLst/>
          </a:prstGeom>
          <a:noFill/>
        </p:spPr>
        <p:txBody>
          <a:bodyPr wrap="square" rtlCol="0">
            <a:spAutoFit/>
          </a:bodyPr>
          <a:lstStyle/>
          <a:p>
            <a:pPr algn="ctr"/>
            <a:r>
              <a:rPr lang="en-US" sz="2400" b="1" dirty="0" smtClean="0">
                <a:latin typeface="Arial" panose="020B0604020202020204" pitchFamily="34" charset="0"/>
                <a:cs typeface="Arial" panose="020B0604020202020204" pitchFamily="34" charset="0"/>
              </a:rPr>
              <a:t>RURAL ECONOMIC DEVELOPMENT LOAN AND GRANT PROGRAM</a:t>
            </a:r>
          </a:p>
          <a:p>
            <a:pPr algn="ctr"/>
            <a:r>
              <a:rPr lang="en-US" sz="2400" b="1" dirty="0" smtClean="0">
                <a:latin typeface="Arial" panose="020B0604020202020204" pitchFamily="34" charset="0"/>
                <a:cs typeface="Arial" panose="020B0604020202020204" pitchFamily="34" charset="0"/>
              </a:rPr>
              <a:t>(REDLG)</a:t>
            </a:r>
          </a:p>
          <a:p>
            <a:pPr algn="ctr"/>
            <a:endParaRPr lang="en-US" dirty="0"/>
          </a:p>
          <a:p>
            <a:pPr algn="ctr"/>
            <a:endParaRPr lang="en-US" b="1" dirty="0" smtClean="0">
              <a:latin typeface="Arial" panose="020B0604020202020204" pitchFamily="34" charset="0"/>
              <a:cs typeface="Arial" panose="020B0604020202020204" pitchFamily="34" charset="0"/>
            </a:endParaRPr>
          </a:p>
          <a:p>
            <a:pPr algn="ctr"/>
            <a:r>
              <a:rPr lang="en-US" b="1" dirty="0" smtClean="0">
                <a:latin typeface="Arial" panose="020B0604020202020204" pitchFamily="34" charset="0"/>
                <a:cs typeface="Arial" panose="020B0604020202020204" pitchFamily="34" charset="0"/>
              </a:rPr>
              <a:t>Provides zero-interest loans and/or grants for sustainable rural economic development and job creation projects for Rural Development electric and telephone utility loan borrowers.</a:t>
            </a:r>
          </a:p>
          <a:p>
            <a:pPr algn="ctr"/>
            <a:endParaRPr lang="en-US" b="1" dirty="0">
              <a:latin typeface="Arial" panose="020B0604020202020204" pitchFamily="34" charset="0"/>
              <a:cs typeface="Arial" panose="020B0604020202020204" pitchFamily="34" charset="0"/>
            </a:endParaRPr>
          </a:p>
          <a:p>
            <a:pPr algn="ctr"/>
            <a:r>
              <a:rPr lang="en-US" b="1" dirty="0" smtClean="0">
                <a:latin typeface="Arial" panose="020B0604020202020204" pitchFamily="34" charset="0"/>
                <a:cs typeface="Arial" panose="020B0604020202020204" pitchFamily="34" charset="0"/>
              </a:rPr>
              <a:t>Applicants should contact</a:t>
            </a:r>
          </a:p>
          <a:p>
            <a:pPr algn="ctr"/>
            <a:r>
              <a:rPr lang="en-US" b="1" dirty="0" smtClean="0">
                <a:latin typeface="Arial" panose="020B0604020202020204" pitchFamily="34" charset="0"/>
                <a:cs typeface="Arial" panose="020B0604020202020204" pitchFamily="34" charset="0"/>
              </a:rPr>
              <a:t>Business Programs Section</a:t>
            </a:r>
          </a:p>
          <a:p>
            <a:pPr algn="ctr"/>
            <a:endParaRPr lang="en-US" dirty="0"/>
          </a:p>
          <a:p>
            <a:pPr algn="ctr"/>
            <a:endParaRPr lang="en-US" dirty="0" smtClean="0"/>
          </a:p>
          <a:p>
            <a:pPr algn="ctr"/>
            <a:endParaRPr lang="en-US" sz="2400" b="1" dirty="0" smtClean="0"/>
          </a:p>
        </p:txBody>
      </p:sp>
    </p:spTree>
    <p:extLst>
      <p:ext uri="{BB962C8B-B14F-4D97-AF65-F5344CB8AC3E}">
        <p14:creationId xmlns:p14="http://schemas.microsoft.com/office/powerpoint/2010/main" val="1206171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dianna.Jennings\AppData\Local\Microsoft\Windows\Temporary Internet Files\Content.IE5\40WGH1X4\7248796820_1961e5f9e8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7797" y="0"/>
            <a:ext cx="6901132" cy="6858000"/>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48"/>
          <p:cNvSpPr>
            <a:spLocks noChangeArrowheads="1"/>
          </p:cNvSpPr>
          <p:nvPr/>
        </p:nvSpPr>
        <p:spPr bwMode="auto">
          <a:xfrm>
            <a:off x="3497263" y="-271344"/>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250"/>
          <p:cNvSpPr>
            <a:spLocks noChangeArrowheads="1"/>
          </p:cNvSpPr>
          <p:nvPr/>
        </p:nvSpPr>
        <p:spPr bwMode="auto">
          <a:xfrm>
            <a:off x="3497263" y="-94130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28" name="Rectangle 258"/>
          <p:cNvSpPr>
            <a:spLocks noChangeArrowheads="1"/>
          </p:cNvSpPr>
          <p:nvPr/>
        </p:nvSpPr>
        <p:spPr bwMode="auto">
          <a:xfrm>
            <a:off x="7040563" y="152400"/>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61"/>
          <p:cNvSpPr>
            <a:spLocks noChangeArrowheads="1"/>
          </p:cNvSpPr>
          <p:nvPr/>
        </p:nvSpPr>
        <p:spPr bwMode="auto">
          <a:xfrm>
            <a:off x="7040563" y="-271344"/>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66"/>
          <p:cNvSpPr>
            <a:spLocks noChangeArrowheads="1"/>
          </p:cNvSpPr>
          <p:nvPr/>
        </p:nvSpPr>
        <p:spPr bwMode="auto">
          <a:xfrm>
            <a:off x="7040563" y="4860925"/>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280"/>
          <p:cNvSpPr>
            <a:spLocks noChangeArrowheads="1"/>
          </p:cNvSpPr>
          <p:nvPr/>
        </p:nvSpPr>
        <p:spPr bwMode="auto">
          <a:xfrm>
            <a:off x="3497263" y="756927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1039" name="Rectangle 333"/>
          <p:cNvSpPr>
            <a:spLocks noChangeArrowheads="1"/>
          </p:cNvSpPr>
          <p:nvPr/>
        </p:nvSpPr>
        <p:spPr bwMode="auto">
          <a:xfrm>
            <a:off x="5859463" y="20042306"/>
            <a:ext cx="65" cy="847488"/>
          </a:xfrm>
          <a:prstGeom prst="rect">
            <a:avLst/>
          </a:prstGeom>
          <a:solidFill>
            <a:srgbClr val="FCF9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82" name="Picture 334" descr="C:\Users\dianna.Jennings\Desktop\USDA Logo Color Transparent.png"/>
          <p:cNvPicPr>
            <a:picLocks noChangeAspect="1" noChangeArrowheads="1"/>
          </p:cNvPicPr>
          <p:nvPr/>
        </p:nvPicPr>
        <p:blipFill>
          <a:blip r:embed="rId3" cstate="print">
            <a:biLevel thresh="50000"/>
            <a:extLst>
              <a:ext uri="{28A0092B-C50C-407E-A947-70E740481C1C}">
                <a14:useLocalDpi xmlns:a14="http://schemas.microsoft.com/office/drawing/2010/main" val="0"/>
              </a:ext>
            </a:extLst>
          </a:blip>
          <a:srcRect/>
          <a:stretch>
            <a:fillRect/>
          </a:stretch>
        </p:blipFill>
        <p:spPr bwMode="auto">
          <a:xfrm>
            <a:off x="4419600" y="5600550"/>
            <a:ext cx="747519" cy="51986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828800" y="491490"/>
            <a:ext cx="5638800" cy="5909310"/>
          </a:xfrm>
          <a:prstGeom prst="rect">
            <a:avLst/>
          </a:prstGeom>
          <a:noFill/>
        </p:spPr>
        <p:txBody>
          <a:bodyPr wrap="square" rtlCol="0">
            <a:spAutoFit/>
          </a:bodyPr>
          <a:lstStyle/>
          <a:p>
            <a:pPr algn="ctr"/>
            <a:r>
              <a:rPr lang="en-US" sz="2400" b="1" dirty="0" smtClean="0">
                <a:latin typeface="Arial" panose="020B0604020202020204" pitchFamily="34" charset="0"/>
                <a:cs typeface="Arial" panose="020B0604020202020204" pitchFamily="34" charset="0"/>
              </a:rPr>
              <a:t>VALUE-ADDED</a:t>
            </a:r>
          </a:p>
          <a:p>
            <a:pPr algn="ctr"/>
            <a:r>
              <a:rPr lang="en-US" sz="2400" b="1" dirty="0" smtClean="0">
                <a:latin typeface="Arial" panose="020B0604020202020204" pitchFamily="34" charset="0"/>
                <a:cs typeface="Arial" panose="020B0604020202020204" pitchFamily="34" charset="0"/>
              </a:rPr>
              <a:t>PRODUCER GRANT</a:t>
            </a:r>
          </a:p>
          <a:p>
            <a:pPr algn="ctr"/>
            <a:endParaRPr lang="en-US" dirty="0"/>
          </a:p>
          <a:p>
            <a:pPr algn="ctr"/>
            <a:endParaRPr lang="en-US" b="1" dirty="0" smtClean="0">
              <a:latin typeface="Arial" panose="020B0604020202020204" pitchFamily="34" charset="0"/>
              <a:cs typeface="Arial" panose="020B0604020202020204" pitchFamily="34" charset="0"/>
            </a:endParaRPr>
          </a:p>
          <a:p>
            <a:pPr algn="ctr"/>
            <a:r>
              <a:rPr lang="en-US" b="1" dirty="0" smtClean="0">
                <a:latin typeface="Arial" panose="020B0604020202020204" pitchFamily="34" charset="0"/>
                <a:cs typeface="Arial" panose="020B0604020202020204" pitchFamily="34" charset="0"/>
              </a:rPr>
              <a:t>Provides grants for planning activities and for working capital for marketing value-added agricultural products, and for farm-based renewable energy.</a:t>
            </a:r>
          </a:p>
          <a:p>
            <a:pPr algn="ctr"/>
            <a:endParaRPr lang="en-US" b="1" dirty="0">
              <a:latin typeface="Arial" panose="020B0604020202020204" pitchFamily="34" charset="0"/>
              <a:cs typeface="Arial" panose="020B0604020202020204" pitchFamily="34" charset="0"/>
            </a:endParaRPr>
          </a:p>
          <a:p>
            <a:pPr algn="ctr"/>
            <a:r>
              <a:rPr lang="en-US" b="1" dirty="0" smtClean="0">
                <a:latin typeface="Arial" panose="020B0604020202020204" pitchFamily="34" charset="0"/>
                <a:cs typeface="Arial" panose="020B0604020202020204" pitchFamily="34" charset="0"/>
              </a:rPr>
              <a:t>Priority given to applicants who have at 		least 51% of project costs dedicated to activities for a bioenergy project. Eligible applicants include independent producers, 	farmer and rancher cooperatives, agricultural producer groups, and	 majority-controlled producer-based 	business ventures.</a:t>
            </a:r>
          </a:p>
          <a:p>
            <a:pPr algn="ctr"/>
            <a:endParaRPr lang="en-US" dirty="0"/>
          </a:p>
          <a:p>
            <a:pPr algn="ctr"/>
            <a:endParaRPr lang="en-US" dirty="0" smtClean="0"/>
          </a:p>
          <a:p>
            <a:pPr algn="ctr"/>
            <a:endParaRPr lang="en-US" sz="2400" b="1" dirty="0" smtClean="0"/>
          </a:p>
        </p:txBody>
      </p:sp>
    </p:spTree>
    <p:extLst>
      <p:ext uri="{BB962C8B-B14F-4D97-AF65-F5344CB8AC3E}">
        <p14:creationId xmlns:p14="http://schemas.microsoft.com/office/powerpoint/2010/main" val="848128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3"/>
          <p:cNvSpPr/>
          <p:nvPr/>
        </p:nvSpPr>
        <p:spPr>
          <a:xfrm>
            <a:off x="2177"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dianna.Jennings\AppData\Local\Microsoft\Windows\Temporary Internet Files\Content.IE5\40WGH1X4\7248796820_1961e5f9e8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4354"/>
            <a:ext cx="6901132" cy="6858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1" name="Rectangle 248"/>
          <p:cNvSpPr>
            <a:spLocks noChangeArrowheads="1"/>
          </p:cNvSpPr>
          <p:nvPr/>
        </p:nvSpPr>
        <p:spPr bwMode="auto">
          <a:xfrm>
            <a:off x="3497263" y="-271344"/>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250"/>
          <p:cNvSpPr>
            <a:spLocks noChangeArrowheads="1"/>
          </p:cNvSpPr>
          <p:nvPr/>
        </p:nvSpPr>
        <p:spPr bwMode="auto">
          <a:xfrm>
            <a:off x="3497263" y="-94130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28" name="Rectangle 258"/>
          <p:cNvSpPr>
            <a:spLocks noChangeArrowheads="1"/>
          </p:cNvSpPr>
          <p:nvPr/>
        </p:nvSpPr>
        <p:spPr bwMode="auto">
          <a:xfrm>
            <a:off x="7040563" y="152400"/>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61"/>
          <p:cNvSpPr>
            <a:spLocks noChangeArrowheads="1"/>
          </p:cNvSpPr>
          <p:nvPr/>
        </p:nvSpPr>
        <p:spPr bwMode="auto">
          <a:xfrm>
            <a:off x="7040563" y="-271344"/>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66"/>
          <p:cNvSpPr>
            <a:spLocks noChangeArrowheads="1"/>
          </p:cNvSpPr>
          <p:nvPr/>
        </p:nvSpPr>
        <p:spPr bwMode="auto">
          <a:xfrm>
            <a:off x="7040563" y="4860925"/>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0" name="Rectangle 279"/>
          <p:cNvSpPr>
            <a:spLocks noChangeArrowheads="1"/>
          </p:cNvSpPr>
          <p:nvPr/>
        </p:nvSpPr>
        <p:spPr bwMode="auto">
          <a:xfrm>
            <a:off x="3497263" y="8662988"/>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280"/>
          <p:cNvSpPr>
            <a:spLocks noChangeArrowheads="1"/>
          </p:cNvSpPr>
          <p:nvPr/>
        </p:nvSpPr>
        <p:spPr bwMode="auto">
          <a:xfrm>
            <a:off x="3497263" y="756927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2063" name="Rectangle 284"/>
          <p:cNvSpPr>
            <a:spLocks noChangeArrowheads="1"/>
          </p:cNvSpPr>
          <p:nvPr/>
        </p:nvSpPr>
        <p:spPr bwMode="auto">
          <a:xfrm>
            <a:off x="7040563" y="10190163"/>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6" name="Rectangle 289"/>
          <p:cNvSpPr>
            <a:spLocks noChangeArrowheads="1"/>
          </p:cNvSpPr>
          <p:nvPr/>
        </p:nvSpPr>
        <p:spPr bwMode="auto">
          <a:xfrm>
            <a:off x="5859463" y="10693400"/>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Rectangle 333"/>
          <p:cNvSpPr>
            <a:spLocks noChangeArrowheads="1"/>
          </p:cNvSpPr>
          <p:nvPr/>
        </p:nvSpPr>
        <p:spPr bwMode="auto">
          <a:xfrm>
            <a:off x="5859463" y="20042306"/>
            <a:ext cx="65" cy="847488"/>
          </a:xfrm>
          <a:prstGeom prst="rect">
            <a:avLst/>
          </a:prstGeom>
          <a:solidFill>
            <a:srgbClr val="FCF9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82" name="Picture 334" descr="C:\Users\dianna.Jennings\Desktop\USDA Logo Color Transparent.png"/>
          <p:cNvPicPr>
            <a:picLocks noChangeAspect="1" noChangeArrowheads="1"/>
          </p:cNvPicPr>
          <p:nvPr/>
        </p:nvPicPr>
        <p:blipFill>
          <a:blip r:embed="rId3" cstate="print">
            <a:biLevel thresh="50000"/>
            <a:extLst>
              <a:ext uri="{28A0092B-C50C-407E-A947-70E740481C1C}">
                <a14:useLocalDpi xmlns:a14="http://schemas.microsoft.com/office/drawing/2010/main" val="0"/>
              </a:ext>
            </a:extLst>
          </a:blip>
          <a:srcRect/>
          <a:stretch>
            <a:fillRect/>
          </a:stretch>
        </p:blipFill>
        <p:spPr bwMode="auto">
          <a:xfrm>
            <a:off x="4160140" y="5550391"/>
            <a:ext cx="747519" cy="51986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43000" y="838200"/>
            <a:ext cx="6781800" cy="4524315"/>
          </a:xfrm>
          <a:prstGeom prst="rect">
            <a:avLst/>
          </a:prstGeom>
          <a:noFill/>
        </p:spPr>
        <p:txBody>
          <a:bodyPr wrap="square" rtlCol="0">
            <a:spAutoFit/>
          </a:bodyPr>
          <a:lstStyle/>
          <a:p>
            <a:pPr algn="ctr"/>
            <a:r>
              <a:rPr lang="en-US" sz="2400" b="1" dirty="0" smtClean="0">
                <a:latin typeface="Arial" panose="020B0604020202020204" pitchFamily="34" charset="0"/>
                <a:cs typeface="Arial" panose="020B0604020202020204" pitchFamily="34" charset="0"/>
              </a:rPr>
              <a:t>ENERGY PROGRAMS</a:t>
            </a:r>
          </a:p>
          <a:p>
            <a:pPr algn="ctr"/>
            <a:endParaRPr lang="en-US" sz="2200" b="1" dirty="0" smtClean="0">
              <a:latin typeface="Arial" panose="020B0604020202020204" pitchFamily="34" charset="0"/>
              <a:cs typeface="Arial" panose="020B0604020202020204" pitchFamily="34" charset="0"/>
            </a:endParaRPr>
          </a:p>
          <a:p>
            <a:pPr algn="ctr"/>
            <a:r>
              <a:rPr lang="en-US" sz="2200" b="1" dirty="0" smtClean="0">
                <a:latin typeface="Arial" panose="020B0604020202020204" pitchFamily="34" charset="0"/>
                <a:cs typeface="Arial" panose="020B0604020202020204" pitchFamily="34" charset="0"/>
              </a:rPr>
              <a:t>Rural Development has several </a:t>
            </a:r>
          </a:p>
          <a:p>
            <a:pPr algn="ctr"/>
            <a:r>
              <a:rPr lang="en-US" sz="2200" b="1" dirty="0" smtClean="0">
                <a:latin typeface="Arial" panose="020B0604020202020204" pitchFamily="34" charset="0"/>
                <a:cs typeface="Arial" panose="020B0604020202020204" pitchFamily="34" charset="0"/>
              </a:rPr>
              <a:t>energy programs designed</a:t>
            </a:r>
          </a:p>
          <a:p>
            <a:pPr algn="ctr"/>
            <a:r>
              <a:rPr lang="en-US" sz="2200" b="1" dirty="0" smtClean="0">
                <a:latin typeface="Arial" panose="020B0604020202020204" pitchFamily="34" charset="0"/>
                <a:cs typeface="Arial" panose="020B0604020202020204" pitchFamily="34" charset="0"/>
              </a:rPr>
              <a:t>to help rural residents and communities</a:t>
            </a:r>
          </a:p>
          <a:p>
            <a:pPr algn="ctr"/>
            <a:r>
              <a:rPr lang="en-US" sz="2200" b="1" dirty="0" smtClean="0">
                <a:latin typeface="Arial" panose="020B0604020202020204" pitchFamily="34" charset="0"/>
                <a:cs typeface="Arial" panose="020B0604020202020204" pitchFamily="34" charset="0"/>
              </a:rPr>
              <a:t>access renewable energy systems and use</a:t>
            </a:r>
          </a:p>
          <a:p>
            <a:pPr algn="ctr"/>
            <a:r>
              <a:rPr lang="en-US" sz="2200" b="1" dirty="0" smtClean="0">
                <a:latin typeface="Arial" panose="020B0604020202020204" pitchFamily="34" charset="0"/>
                <a:cs typeface="Arial" panose="020B0604020202020204" pitchFamily="34" charset="0"/>
              </a:rPr>
              <a:t>energy more efficiently.</a:t>
            </a:r>
          </a:p>
          <a:p>
            <a:pPr algn="ctr"/>
            <a:endParaRPr lang="en-US" sz="2200" b="1" dirty="0">
              <a:latin typeface="Arial" panose="020B0604020202020204" pitchFamily="34" charset="0"/>
              <a:cs typeface="Arial" panose="020B0604020202020204" pitchFamily="34" charset="0"/>
            </a:endParaRPr>
          </a:p>
          <a:p>
            <a:pPr algn="ctr"/>
            <a:r>
              <a:rPr lang="en-US" sz="2200" b="1" dirty="0" smtClean="0">
                <a:latin typeface="Arial" panose="020B0604020202020204" pitchFamily="34" charset="0"/>
                <a:cs typeface="Arial" panose="020B0604020202020204" pitchFamily="34" charset="0"/>
              </a:rPr>
              <a:t>We provide funding for the development and </a:t>
            </a:r>
          </a:p>
          <a:p>
            <a:pPr algn="ctr"/>
            <a:r>
              <a:rPr lang="en-US" sz="2200" b="1" dirty="0" smtClean="0">
                <a:latin typeface="Arial" panose="020B0604020202020204" pitchFamily="34" charset="0"/>
                <a:cs typeface="Arial" panose="020B0604020202020204" pitchFamily="34" charset="0"/>
              </a:rPr>
              <a:t>commercialization of renewable energy</a:t>
            </a:r>
          </a:p>
          <a:p>
            <a:pPr algn="ctr"/>
            <a:r>
              <a:rPr lang="en-US" sz="2200" b="1" dirty="0" smtClean="0">
                <a:latin typeface="Arial" panose="020B0604020202020204" pitchFamily="34" charset="0"/>
                <a:cs typeface="Arial" panose="020B0604020202020204" pitchFamily="34" charset="0"/>
              </a:rPr>
              <a:t>sources including wind, solar, geothermal,</a:t>
            </a:r>
          </a:p>
          <a:p>
            <a:pPr algn="ctr"/>
            <a:r>
              <a:rPr lang="en-US" sz="2200" b="1" dirty="0" smtClean="0">
                <a:latin typeface="Arial" panose="020B0604020202020204" pitchFamily="34" charset="0"/>
                <a:cs typeface="Arial" panose="020B0604020202020204" pitchFamily="34" charset="0"/>
              </a:rPr>
              <a:t>hydrogen, ocean waves, hydroelectric, </a:t>
            </a:r>
          </a:p>
          <a:p>
            <a:pPr algn="ctr"/>
            <a:r>
              <a:rPr lang="en-US" sz="2200" b="1" dirty="0" smtClean="0">
                <a:latin typeface="Arial" panose="020B0604020202020204" pitchFamily="34" charset="0"/>
                <a:cs typeface="Arial" panose="020B0604020202020204" pitchFamily="34" charset="0"/>
              </a:rPr>
              <a:t>biomass, and biofuel </a:t>
            </a:r>
            <a:endParaRPr lang="en-US"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4601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dianna.Jennings\AppData\Local\Microsoft\Windows\Temporary Internet Files\Content.IE5\40WGH1X4\7248796820_1961e5f9e8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1434" y="0"/>
            <a:ext cx="6901132"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4"/>
          <p:cNvSpPr>
            <a:spLocks noChangeArrowheads="1"/>
          </p:cNvSpPr>
          <p:nvPr/>
        </p:nvSpPr>
        <p:spPr bwMode="auto">
          <a:xfrm>
            <a:off x="3497263" y="152400"/>
            <a:ext cx="2452687" cy="0"/>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endParaRPr lang="en-US"/>
          </a:p>
        </p:txBody>
      </p:sp>
      <p:sp>
        <p:nvSpPr>
          <p:cNvPr id="21" name="Rectangle 248"/>
          <p:cNvSpPr>
            <a:spLocks noChangeArrowheads="1"/>
          </p:cNvSpPr>
          <p:nvPr/>
        </p:nvSpPr>
        <p:spPr bwMode="auto">
          <a:xfrm>
            <a:off x="3497263" y="-271344"/>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249"/>
          <p:cNvSpPr>
            <a:spLocks noChangeArrowheads="1"/>
          </p:cNvSpPr>
          <p:nvPr/>
        </p:nvSpPr>
        <p:spPr bwMode="auto">
          <a:xfrm>
            <a:off x="3497263" y="152400"/>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50"/>
          <p:cNvSpPr>
            <a:spLocks noChangeArrowheads="1"/>
          </p:cNvSpPr>
          <p:nvPr/>
        </p:nvSpPr>
        <p:spPr bwMode="auto">
          <a:xfrm>
            <a:off x="3497263" y="-94130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25" name="Rectangle 254"/>
          <p:cNvSpPr>
            <a:spLocks noChangeArrowheads="1"/>
          </p:cNvSpPr>
          <p:nvPr/>
        </p:nvSpPr>
        <p:spPr bwMode="auto">
          <a:xfrm>
            <a:off x="3497263" y="152400"/>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258"/>
          <p:cNvSpPr>
            <a:spLocks noChangeArrowheads="1"/>
          </p:cNvSpPr>
          <p:nvPr/>
        </p:nvSpPr>
        <p:spPr bwMode="auto">
          <a:xfrm>
            <a:off x="7040563" y="152400"/>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61"/>
          <p:cNvSpPr>
            <a:spLocks noChangeArrowheads="1"/>
          </p:cNvSpPr>
          <p:nvPr/>
        </p:nvSpPr>
        <p:spPr bwMode="auto">
          <a:xfrm>
            <a:off x="7040563" y="-271344"/>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66"/>
          <p:cNvSpPr>
            <a:spLocks noChangeArrowheads="1"/>
          </p:cNvSpPr>
          <p:nvPr/>
        </p:nvSpPr>
        <p:spPr bwMode="auto">
          <a:xfrm>
            <a:off x="7040563" y="4860925"/>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280"/>
          <p:cNvSpPr>
            <a:spLocks noChangeArrowheads="1"/>
          </p:cNvSpPr>
          <p:nvPr/>
        </p:nvSpPr>
        <p:spPr bwMode="auto">
          <a:xfrm>
            <a:off x="3497263" y="756927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1039" name="Rectangle 333"/>
          <p:cNvSpPr>
            <a:spLocks noChangeArrowheads="1"/>
          </p:cNvSpPr>
          <p:nvPr/>
        </p:nvSpPr>
        <p:spPr bwMode="auto">
          <a:xfrm>
            <a:off x="5859463" y="20042306"/>
            <a:ext cx="65" cy="847488"/>
          </a:xfrm>
          <a:prstGeom prst="rect">
            <a:avLst/>
          </a:prstGeom>
          <a:solidFill>
            <a:srgbClr val="FCF9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82" name="Picture 334" descr="C:\Users\dianna.Jennings\Desktop\USDA Logo Color Transparent.png"/>
          <p:cNvPicPr>
            <a:picLocks noChangeAspect="1" noChangeArrowheads="1"/>
          </p:cNvPicPr>
          <p:nvPr/>
        </p:nvPicPr>
        <p:blipFill>
          <a:blip r:embed="rId3" cstate="print">
            <a:biLevel thresh="50000"/>
            <a:extLst>
              <a:ext uri="{28A0092B-C50C-407E-A947-70E740481C1C}">
                <a14:useLocalDpi xmlns:a14="http://schemas.microsoft.com/office/drawing/2010/main" val="0"/>
              </a:ext>
            </a:extLst>
          </a:blip>
          <a:srcRect/>
          <a:stretch>
            <a:fillRect/>
          </a:stretch>
        </p:blipFill>
        <p:spPr bwMode="auto">
          <a:xfrm>
            <a:off x="4198240" y="5867400"/>
            <a:ext cx="747519" cy="51986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52600" y="857845"/>
            <a:ext cx="5638800" cy="5847755"/>
          </a:xfrm>
          <a:prstGeom prst="rect">
            <a:avLst/>
          </a:prstGeom>
          <a:noFill/>
        </p:spPr>
        <p:txBody>
          <a:bodyPr wrap="square" rtlCol="0">
            <a:spAutoFit/>
          </a:bodyPr>
          <a:lstStyle/>
          <a:p>
            <a:pPr algn="ctr"/>
            <a:r>
              <a:rPr lang="en-US" sz="2400" b="1" dirty="0" smtClean="0">
                <a:latin typeface="Arial" panose="020B0604020202020204" pitchFamily="34" charset="0"/>
                <a:cs typeface="Arial" panose="020B0604020202020204" pitchFamily="34" charset="0"/>
              </a:rPr>
              <a:t>REAP</a:t>
            </a:r>
          </a:p>
          <a:p>
            <a:pPr algn="ctr"/>
            <a:endParaRPr lang="en-US" dirty="0">
              <a:latin typeface="Arial" panose="020B0604020202020204" pitchFamily="34" charset="0"/>
              <a:cs typeface="Arial" panose="020B0604020202020204" pitchFamily="34" charset="0"/>
            </a:endParaRPr>
          </a:p>
          <a:p>
            <a:pPr algn="ctr"/>
            <a:r>
              <a:rPr lang="en-US" sz="1600" b="1" dirty="0" smtClean="0">
                <a:latin typeface="Arial" panose="020B0604020202020204" pitchFamily="34" charset="0"/>
                <a:cs typeface="Arial" panose="020B0604020202020204" pitchFamily="34" charset="0"/>
              </a:rPr>
              <a:t>Provides loan guarantees and grants to agricultural producers and rural small businesses to purchase and install renewable energy systems and make energy-efficiency improvements. </a:t>
            </a:r>
          </a:p>
          <a:p>
            <a:pPr algn="ctr"/>
            <a:endParaRPr lang="en-US" sz="1600" b="1" dirty="0">
              <a:latin typeface="Arial" panose="020B0604020202020204" pitchFamily="34" charset="0"/>
              <a:cs typeface="Arial" panose="020B0604020202020204" pitchFamily="34" charset="0"/>
            </a:endParaRPr>
          </a:p>
          <a:p>
            <a:pPr algn="ctr"/>
            <a:r>
              <a:rPr lang="en-US" sz="1600" b="1" dirty="0" smtClean="0">
                <a:latin typeface="Arial" panose="020B0604020202020204" pitchFamily="34" charset="0"/>
                <a:cs typeface="Arial" panose="020B0604020202020204" pitchFamily="34" charset="0"/>
              </a:rPr>
              <a:t>Energy-efficiency projects include installing or upgrading equipment to significantly reduce energy use. Energy audits and feasibility studies are also eligible. </a:t>
            </a:r>
            <a:endParaRPr lang="en-US" sz="1600" b="1" dirty="0">
              <a:latin typeface="Arial" panose="020B0604020202020204" pitchFamily="34" charset="0"/>
              <a:cs typeface="Arial" panose="020B0604020202020204" pitchFamily="34" charset="0"/>
            </a:endParaRPr>
          </a:p>
          <a:p>
            <a:pPr algn="ctr"/>
            <a:endParaRPr lang="en-US" sz="1600" b="1" dirty="0" smtClean="0">
              <a:latin typeface="Arial" panose="020B0604020202020204" pitchFamily="34" charset="0"/>
              <a:cs typeface="Arial" panose="020B0604020202020204" pitchFamily="34" charset="0"/>
            </a:endParaRPr>
          </a:p>
          <a:p>
            <a:pPr algn="ctr"/>
            <a:r>
              <a:rPr lang="en-US" sz="1600" b="1" dirty="0" smtClean="0">
                <a:latin typeface="Arial" panose="020B0604020202020204" pitchFamily="34" charset="0"/>
                <a:cs typeface="Arial" panose="020B0604020202020204" pitchFamily="34" charset="0"/>
              </a:rPr>
              <a:t>Eligible applicants for energy audits include State tribe or local governments; land-grant colleges and universities; rural electric cooperatives; and public power entities. </a:t>
            </a:r>
          </a:p>
          <a:p>
            <a:pPr algn="ctr"/>
            <a:endParaRPr lang="en-US" sz="1600" b="1" dirty="0">
              <a:latin typeface="Arial" panose="020B0604020202020204" pitchFamily="34" charset="0"/>
              <a:cs typeface="Arial" panose="020B0604020202020204" pitchFamily="34" charset="0"/>
            </a:endParaRPr>
          </a:p>
          <a:p>
            <a:pPr algn="ctr"/>
            <a:r>
              <a:rPr lang="en-US" sz="1600" b="1" dirty="0" smtClean="0">
                <a:latin typeface="Arial" panose="020B0604020202020204" pitchFamily="34" charset="0"/>
                <a:cs typeface="Arial" panose="020B0604020202020204" pitchFamily="34" charset="0"/>
              </a:rPr>
              <a:t>Eligible applicants for feasibility studies include </a:t>
            </a:r>
          </a:p>
          <a:p>
            <a:pPr algn="ctr"/>
            <a:r>
              <a:rPr lang="en-US" sz="1600" b="1" dirty="0" smtClean="0">
                <a:latin typeface="Arial" panose="020B0604020202020204" pitchFamily="34" charset="0"/>
                <a:cs typeface="Arial" panose="020B0604020202020204" pitchFamily="34" charset="0"/>
              </a:rPr>
              <a:t>rural small businesses and ag producers.</a:t>
            </a:r>
          </a:p>
          <a:p>
            <a:pPr algn="ctr"/>
            <a:endParaRPr lang="en-US" dirty="0"/>
          </a:p>
          <a:p>
            <a:pPr algn="ctr"/>
            <a:endParaRPr lang="en-US" dirty="0" smtClean="0"/>
          </a:p>
          <a:p>
            <a:pPr algn="ctr"/>
            <a:endParaRPr lang="en-US" sz="2400" b="1" dirty="0" smtClean="0"/>
          </a:p>
        </p:txBody>
      </p:sp>
    </p:spTree>
    <p:extLst>
      <p:ext uri="{BB962C8B-B14F-4D97-AF65-F5344CB8AC3E}">
        <p14:creationId xmlns:p14="http://schemas.microsoft.com/office/powerpoint/2010/main" val="1603504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dianna.Jennings\AppData\Local\Microsoft\Windows\Temporary Internet Files\Content.IE5\40WGH1X4\7248796820_1961e5f9e8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7797" y="0"/>
            <a:ext cx="6901132" cy="6858000"/>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48"/>
          <p:cNvSpPr>
            <a:spLocks noChangeArrowheads="1"/>
          </p:cNvSpPr>
          <p:nvPr/>
        </p:nvSpPr>
        <p:spPr bwMode="auto">
          <a:xfrm>
            <a:off x="3497263" y="-271344"/>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250"/>
          <p:cNvSpPr>
            <a:spLocks noChangeArrowheads="1"/>
          </p:cNvSpPr>
          <p:nvPr/>
        </p:nvSpPr>
        <p:spPr bwMode="auto">
          <a:xfrm>
            <a:off x="3497263" y="-94130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28" name="Rectangle 258"/>
          <p:cNvSpPr>
            <a:spLocks noChangeArrowheads="1"/>
          </p:cNvSpPr>
          <p:nvPr/>
        </p:nvSpPr>
        <p:spPr bwMode="auto">
          <a:xfrm>
            <a:off x="7040563" y="152400"/>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61"/>
          <p:cNvSpPr>
            <a:spLocks noChangeArrowheads="1"/>
          </p:cNvSpPr>
          <p:nvPr/>
        </p:nvSpPr>
        <p:spPr bwMode="auto">
          <a:xfrm>
            <a:off x="7040563" y="-271344"/>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66"/>
          <p:cNvSpPr>
            <a:spLocks noChangeArrowheads="1"/>
          </p:cNvSpPr>
          <p:nvPr/>
        </p:nvSpPr>
        <p:spPr bwMode="auto">
          <a:xfrm>
            <a:off x="7040563" y="4860925"/>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0" name="Rectangle 279"/>
          <p:cNvSpPr>
            <a:spLocks noChangeArrowheads="1"/>
          </p:cNvSpPr>
          <p:nvPr/>
        </p:nvSpPr>
        <p:spPr bwMode="auto">
          <a:xfrm>
            <a:off x="3497263" y="8662988"/>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280"/>
          <p:cNvSpPr>
            <a:spLocks noChangeArrowheads="1"/>
          </p:cNvSpPr>
          <p:nvPr/>
        </p:nvSpPr>
        <p:spPr bwMode="auto">
          <a:xfrm>
            <a:off x="3497263" y="756927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2063" name="Rectangle 284"/>
          <p:cNvSpPr>
            <a:spLocks noChangeArrowheads="1"/>
          </p:cNvSpPr>
          <p:nvPr/>
        </p:nvSpPr>
        <p:spPr bwMode="auto">
          <a:xfrm>
            <a:off x="7040563" y="10190163"/>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Rectangle 333"/>
          <p:cNvSpPr>
            <a:spLocks noChangeArrowheads="1"/>
          </p:cNvSpPr>
          <p:nvPr/>
        </p:nvSpPr>
        <p:spPr bwMode="auto">
          <a:xfrm>
            <a:off x="5859463" y="20042306"/>
            <a:ext cx="65" cy="847488"/>
          </a:xfrm>
          <a:prstGeom prst="rect">
            <a:avLst/>
          </a:prstGeom>
          <a:solidFill>
            <a:srgbClr val="FCF9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82" name="Picture 334" descr="C:\Users\dianna.Jennings\Desktop\USDA Logo Color Transparent.png"/>
          <p:cNvPicPr>
            <a:picLocks noChangeAspect="1" noChangeArrowheads="1"/>
          </p:cNvPicPr>
          <p:nvPr/>
        </p:nvPicPr>
        <p:blipFill>
          <a:blip r:embed="rId3" cstate="print">
            <a:biLevel thresh="50000"/>
            <a:extLst>
              <a:ext uri="{28A0092B-C50C-407E-A947-70E740481C1C}">
                <a14:useLocalDpi xmlns:a14="http://schemas.microsoft.com/office/drawing/2010/main" val="0"/>
              </a:ext>
            </a:extLst>
          </a:blip>
          <a:srcRect/>
          <a:stretch>
            <a:fillRect/>
          </a:stretch>
        </p:blipFill>
        <p:spPr bwMode="auto">
          <a:xfrm>
            <a:off x="4304603" y="5334000"/>
            <a:ext cx="747519" cy="51986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05000" y="629721"/>
            <a:ext cx="5334000" cy="5293757"/>
          </a:xfrm>
          <a:prstGeom prst="rect">
            <a:avLst/>
          </a:prstGeom>
          <a:noFill/>
        </p:spPr>
        <p:txBody>
          <a:bodyPr wrap="square" rtlCol="0">
            <a:spAutoFit/>
          </a:bodyPr>
          <a:lstStyle/>
          <a:p>
            <a:pPr algn="ctr"/>
            <a:r>
              <a:rPr lang="en-US" sz="2200" b="1" dirty="0" smtClean="0">
                <a:latin typeface="Arial" panose="020B0604020202020204" pitchFamily="34" charset="0"/>
                <a:cs typeface="Arial" panose="020B0604020202020204" pitchFamily="34" charset="0"/>
              </a:rPr>
              <a:t>BIOREFINERY</a:t>
            </a:r>
          </a:p>
          <a:p>
            <a:pPr algn="ctr"/>
            <a:r>
              <a:rPr lang="en-US" sz="2200" b="1" dirty="0" smtClean="0">
                <a:latin typeface="Arial" panose="020B0604020202020204" pitchFamily="34" charset="0"/>
                <a:cs typeface="Arial" panose="020B0604020202020204" pitchFamily="34" charset="0"/>
              </a:rPr>
              <a:t>ASSISTANCE PROGRAM</a:t>
            </a:r>
          </a:p>
          <a:p>
            <a:pPr algn="ctr"/>
            <a:endParaRPr lang="en-US" dirty="0"/>
          </a:p>
          <a:p>
            <a:pPr algn="ctr"/>
            <a:r>
              <a:rPr lang="en-US" b="1" dirty="0" smtClean="0">
                <a:latin typeface="Arial" panose="020B0604020202020204" pitchFamily="34" charset="0"/>
                <a:cs typeface="Arial" panose="020B0604020202020204" pitchFamily="34" charset="0"/>
              </a:rPr>
              <a:t>Provides loan guarantees to viable commercial-scale facilities and grants to demonstration-scale facilities to develop new and emerging technologies for advanced biofuels.</a:t>
            </a:r>
          </a:p>
          <a:p>
            <a:pPr algn="ctr"/>
            <a:endParaRPr lang="en-US" b="1" dirty="0">
              <a:latin typeface="Arial" panose="020B0604020202020204" pitchFamily="34" charset="0"/>
              <a:cs typeface="Arial" panose="020B0604020202020204" pitchFamily="34" charset="0"/>
            </a:endParaRPr>
          </a:p>
          <a:p>
            <a:pPr algn="ctr"/>
            <a:r>
              <a:rPr lang="en-US" b="1" dirty="0" smtClean="0">
                <a:latin typeface="Arial" panose="020B0604020202020204" pitchFamily="34" charset="0"/>
                <a:cs typeface="Arial" panose="020B0604020202020204" pitchFamily="34" charset="0"/>
              </a:rPr>
              <a:t>Eligible entities include Indian tribes, State or local governments, corporations, farmer </a:t>
            </a:r>
          </a:p>
          <a:p>
            <a:pPr algn="ctr"/>
            <a:r>
              <a:rPr lang="en-US" b="1" dirty="0" smtClean="0">
                <a:latin typeface="Arial" panose="020B0604020202020204" pitchFamily="34" charset="0"/>
                <a:cs typeface="Arial" panose="020B0604020202020204" pitchFamily="34" charset="0"/>
              </a:rPr>
              <a:t>co-ops, agriculture producer associations, higher education institutions, rural electric co-ops, public power entities or consortiums of any of the above.</a:t>
            </a:r>
          </a:p>
          <a:p>
            <a:pPr algn="ctr"/>
            <a:endParaRPr lang="en-US" dirty="0"/>
          </a:p>
          <a:p>
            <a:pPr algn="ctr"/>
            <a:endParaRPr lang="en-US" dirty="0" smtClean="0"/>
          </a:p>
          <a:p>
            <a:pPr algn="ctr"/>
            <a:endParaRPr lang="en-US" sz="2400" b="1" dirty="0" smtClean="0"/>
          </a:p>
        </p:txBody>
      </p:sp>
    </p:spTree>
    <p:extLst>
      <p:ext uri="{BB962C8B-B14F-4D97-AF65-F5344CB8AC3E}">
        <p14:creationId xmlns:p14="http://schemas.microsoft.com/office/powerpoint/2010/main" val="2612758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dianna.Jennings\AppData\Local\Microsoft\Windows\Temporary Internet Files\Content.IE5\40WGH1X4\7248796820_1961e5f9e8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9868" y="0"/>
            <a:ext cx="6901132" cy="6858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1" name="Rectangle 248"/>
          <p:cNvSpPr>
            <a:spLocks noChangeArrowheads="1"/>
          </p:cNvSpPr>
          <p:nvPr/>
        </p:nvSpPr>
        <p:spPr bwMode="auto">
          <a:xfrm>
            <a:off x="3497263" y="-271344"/>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250"/>
          <p:cNvSpPr>
            <a:spLocks noChangeArrowheads="1"/>
          </p:cNvSpPr>
          <p:nvPr/>
        </p:nvSpPr>
        <p:spPr bwMode="auto">
          <a:xfrm>
            <a:off x="3497263" y="-94130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30" name="Rectangle 261"/>
          <p:cNvSpPr>
            <a:spLocks noChangeArrowheads="1"/>
          </p:cNvSpPr>
          <p:nvPr/>
        </p:nvSpPr>
        <p:spPr bwMode="auto">
          <a:xfrm>
            <a:off x="7040563" y="-271344"/>
            <a:ext cx="65" cy="847488"/>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0" name="Rectangle 279"/>
          <p:cNvSpPr>
            <a:spLocks noChangeArrowheads="1"/>
          </p:cNvSpPr>
          <p:nvPr/>
        </p:nvSpPr>
        <p:spPr bwMode="auto">
          <a:xfrm>
            <a:off x="3497263" y="8662988"/>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280"/>
          <p:cNvSpPr>
            <a:spLocks noChangeArrowheads="1"/>
          </p:cNvSpPr>
          <p:nvPr/>
        </p:nvSpPr>
        <p:spPr bwMode="auto">
          <a:xfrm>
            <a:off x="3497263" y="7569279"/>
            <a:ext cx="65" cy="109370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4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2063" name="Rectangle 284"/>
          <p:cNvSpPr>
            <a:spLocks noChangeArrowheads="1"/>
          </p:cNvSpPr>
          <p:nvPr/>
        </p:nvSpPr>
        <p:spPr bwMode="auto">
          <a:xfrm>
            <a:off x="7040563" y="10190163"/>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4" name="Rectangle 285"/>
          <p:cNvSpPr>
            <a:spLocks noChangeArrowheads="1"/>
          </p:cNvSpPr>
          <p:nvPr/>
        </p:nvSpPr>
        <p:spPr bwMode="auto">
          <a:xfrm>
            <a:off x="7040563" y="8296234"/>
            <a:ext cx="65" cy="1893929"/>
          </a:xfrm>
          <a:prstGeom prst="rect">
            <a:avLst/>
          </a:prstGeom>
          <a:solidFill>
            <a:srgbClr val="E4E4E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600" b="1" i="0" u="sng" strike="noStrike" cap="none" normalizeH="0" baseline="0" dirty="0" smtClean="0">
              <a:ln>
                <a:noFill/>
              </a:ln>
              <a:solidFill>
                <a:srgbClr val="FFFFFF"/>
              </a:solidFill>
              <a:effectLst/>
              <a:latin typeface="Helvetica" pitchFamily="34" charset="0"/>
              <a:cs typeface="Arial" pitchFamily="34" charset="0"/>
            </a:endParaRPr>
          </a:p>
        </p:txBody>
      </p:sp>
      <p:sp>
        <p:nvSpPr>
          <p:cNvPr id="2066" name="Rectangle 289"/>
          <p:cNvSpPr>
            <a:spLocks noChangeArrowheads="1"/>
          </p:cNvSpPr>
          <p:nvPr/>
        </p:nvSpPr>
        <p:spPr bwMode="auto">
          <a:xfrm>
            <a:off x="5859463" y="10693400"/>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9" name="Rectangle 293"/>
          <p:cNvSpPr>
            <a:spLocks noChangeArrowheads="1"/>
          </p:cNvSpPr>
          <p:nvPr/>
        </p:nvSpPr>
        <p:spPr bwMode="auto">
          <a:xfrm>
            <a:off x="4678363" y="10841038"/>
            <a:ext cx="2452687"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64972"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Rectangle 333"/>
          <p:cNvSpPr>
            <a:spLocks noChangeArrowheads="1"/>
          </p:cNvSpPr>
          <p:nvPr/>
        </p:nvSpPr>
        <p:spPr bwMode="auto">
          <a:xfrm>
            <a:off x="5859463" y="20042306"/>
            <a:ext cx="65" cy="847488"/>
          </a:xfrm>
          <a:prstGeom prst="rect">
            <a:avLst/>
          </a:prstGeom>
          <a:solidFill>
            <a:srgbClr val="FCF9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56497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82" name="Picture 334" descr="C:\Users\dianna.Jennings\Desktop\USDA Logo Color Transparent.png"/>
          <p:cNvPicPr>
            <a:picLocks noChangeAspect="1" noChangeArrowheads="1"/>
          </p:cNvPicPr>
          <p:nvPr/>
        </p:nvPicPr>
        <p:blipFill>
          <a:blip r:embed="rId3" cstate="print">
            <a:biLevel thresh="50000"/>
            <a:extLst>
              <a:ext uri="{28A0092B-C50C-407E-A947-70E740481C1C}">
                <a14:useLocalDpi xmlns:a14="http://schemas.microsoft.com/office/drawing/2010/main" val="0"/>
              </a:ext>
            </a:extLst>
          </a:blip>
          <a:srcRect/>
          <a:stretch>
            <a:fillRect/>
          </a:stretch>
        </p:blipFill>
        <p:spPr bwMode="auto">
          <a:xfrm>
            <a:off x="4198240" y="5400300"/>
            <a:ext cx="747519" cy="51986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883434" y="1180409"/>
            <a:ext cx="5334000" cy="4739759"/>
          </a:xfrm>
          <a:prstGeom prst="rect">
            <a:avLst/>
          </a:prstGeom>
          <a:noFill/>
        </p:spPr>
        <p:txBody>
          <a:bodyPr wrap="square" rtlCol="0">
            <a:spAutoFit/>
          </a:bodyPr>
          <a:lstStyle/>
          <a:p>
            <a:pPr algn="ctr"/>
            <a:r>
              <a:rPr lang="en-US" sz="2200" b="1" dirty="0" smtClean="0">
                <a:latin typeface="Arial" panose="020B0604020202020204" pitchFamily="34" charset="0"/>
                <a:cs typeface="Arial" panose="020B0604020202020204" pitchFamily="34" charset="0"/>
              </a:rPr>
              <a:t>REPOWERING</a:t>
            </a:r>
          </a:p>
          <a:p>
            <a:pPr algn="ctr"/>
            <a:r>
              <a:rPr lang="en-US" sz="2200" b="1" dirty="0" smtClean="0">
                <a:latin typeface="Arial" panose="020B0604020202020204" pitchFamily="34" charset="0"/>
                <a:cs typeface="Arial" panose="020B0604020202020204" pitchFamily="34" charset="0"/>
              </a:rPr>
              <a:t>ASSISTANCE PROGRAM</a:t>
            </a:r>
          </a:p>
          <a:p>
            <a:pPr algn="ctr"/>
            <a:endParaRPr lang="en-US" dirty="0"/>
          </a:p>
          <a:p>
            <a:pPr algn="ctr"/>
            <a:r>
              <a:rPr lang="en-US" b="1" dirty="0" smtClean="0">
                <a:latin typeface="Arial" panose="020B0604020202020204" pitchFamily="34" charset="0"/>
                <a:cs typeface="Arial" panose="020B0604020202020204" pitchFamily="34" charset="0"/>
              </a:rPr>
              <a:t>Provides payments to </a:t>
            </a:r>
            <a:r>
              <a:rPr lang="en-US" b="1" dirty="0" err="1" smtClean="0">
                <a:latin typeface="Arial" panose="020B0604020202020204" pitchFamily="34" charset="0"/>
                <a:cs typeface="Arial" panose="020B0604020202020204" pitchFamily="34" charset="0"/>
              </a:rPr>
              <a:t>biorefineries</a:t>
            </a:r>
            <a:r>
              <a:rPr lang="en-US" b="1" dirty="0" smtClean="0">
                <a:latin typeface="Arial" panose="020B0604020202020204" pitchFamily="34" charset="0"/>
                <a:cs typeface="Arial" panose="020B0604020202020204" pitchFamily="34" charset="0"/>
              </a:rPr>
              <a:t> that use fossil fuels to produce heat and power to replace the fossil fuels with renewable biomass.</a:t>
            </a:r>
          </a:p>
          <a:p>
            <a:pPr algn="ctr"/>
            <a:endParaRPr lang="en-US" b="1" dirty="0">
              <a:latin typeface="Arial" panose="020B0604020202020204" pitchFamily="34" charset="0"/>
              <a:cs typeface="Arial" panose="020B0604020202020204" pitchFamily="34" charset="0"/>
            </a:endParaRPr>
          </a:p>
          <a:p>
            <a:pPr algn="ctr"/>
            <a:r>
              <a:rPr lang="en-US" b="1" dirty="0" smtClean="0">
                <a:latin typeface="Arial" panose="020B0604020202020204" pitchFamily="34" charset="0"/>
                <a:cs typeface="Arial" panose="020B0604020202020204" pitchFamily="34" charset="0"/>
              </a:rPr>
              <a:t>To be eligible, the </a:t>
            </a:r>
            <a:r>
              <a:rPr lang="en-US" b="1" dirty="0" err="1" smtClean="0">
                <a:latin typeface="Arial" panose="020B0604020202020204" pitchFamily="34" charset="0"/>
                <a:cs typeface="Arial" panose="020B0604020202020204" pitchFamily="34" charset="0"/>
              </a:rPr>
              <a:t>biorefineries</a:t>
            </a:r>
            <a:r>
              <a:rPr lang="en-US" b="1" dirty="0" smtClean="0">
                <a:latin typeface="Arial" panose="020B0604020202020204" pitchFamily="34" charset="0"/>
                <a:cs typeface="Arial" panose="020B0604020202020204" pitchFamily="34" charset="0"/>
              </a:rPr>
              <a:t> must have been in existence as of June 18, 2008, and applicants must demonstrate the economic, technical, and environmental feasibility of the proposed biomass system.</a:t>
            </a:r>
          </a:p>
          <a:p>
            <a:pPr algn="ctr"/>
            <a:endParaRPr lang="en-US" dirty="0"/>
          </a:p>
          <a:p>
            <a:pPr algn="ctr"/>
            <a:endParaRPr lang="en-US" dirty="0" smtClean="0"/>
          </a:p>
          <a:p>
            <a:pPr algn="ctr"/>
            <a:endParaRPr lang="en-US" sz="2400" b="1" dirty="0" smtClean="0"/>
          </a:p>
        </p:txBody>
      </p:sp>
    </p:spTree>
    <p:extLst>
      <p:ext uri="{BB962C8B-B14F-4D97-AF65-F5344CB8AC3E}">
        <p14:creationId xmlns:p14="http://schemas.microsoft.com/office/powerpoint/2010/main" val="2468740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TotalTime>
  <Words>952</Words>
  <Application>Microsoft Office PowerPoint</Application>
  <PresentationFormat>On-screen Show (4:3)</PresentationFormat>
  <Paragraphs>141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Jennings, Dianna - RD, Phoenix, AZ</dc:creator>
  <cp:lastModifiedBy>Jennings, Dianna - RD, Phoenix, AZ</cp:lastModifiedBy>
  <cp:revision>45</cp:revision>
  <cp:lastPrinted>2015-03-17T19:35:32Z</cp:lastPrinted>
  <dcterms:created xsi:type="dcterms:W3CDTF">2015-03-16T21:37:07Z</dcterms:created>
  <dcterms:modified xsi:type="dcterms:W3CDTF">2015-03-17T23:17:54Z</dcterms:modified>
</cp:coreProperties>
</file>