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61" r:id="rId6"/>
  </p:sldMasterIdLst>
  <p:notesMasterIdLst>
    <p:notesMasterId r:id="rId21"/>
  </p:notesMasterIdLst>
  <p:sldIdLst>
    <p:sldId id="256" r:id="rId7"/>
    <p:sldId id="262" r:id="rId8"/>
    <p:sldId id="258" r:id="rId9"/>
    <p:sldId id="257" r:id="rId10"/>
    <p:sldId id="261" r:id="rId11"/>
    <p:sldId id="259" r:id="rId12"/>
    <p:sldId id="264" r:id="rId13"/>
    <p:sldId id="263" r:id="rId14"/>
    <p:sldId id="267" r:id="rId15"/>
    <p:sldId id="271" r:id="rId16"/>
    <p:sldId id="270" r:id="rId17"/>
    <p:sldId id="273" r:id="rId18"/>
    <p:sldId id="272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36" autoAdjust="0"/>
  </p:normalViewPr>
  <p:slideViewPr>
    <p:cSldViewPr snapToGrid="0" snapToObjects="1">
      <p:cViewPr varScale="1">
        <p:scale>
          <a:sx n="95" d="100"/>
          <a:sy n="95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0B206-65AF-45C6-807A-F358C6C7C1E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9304-5806-46C6-B7B4-5BB030BF7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1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9304-5806-46C6-B7B4-5BB030BF7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9304-5806-46C6-B7B4-5BB030BF7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9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1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7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8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5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45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2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8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13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1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6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78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4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2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3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56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84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03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71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85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19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5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7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5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8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3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0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3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5D5-DA9A-F943-B1FE-55B593F0C8A8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43B3-DA9B-A14B-8361-D18D887C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55A53-75CC-2949-A35E-7C06B463DE5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5E307-D8AE-DF4B-8A44-F896A3F75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C2CDA-1B32-094B-AF2F-A677B94D058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3749-F503-6B48-AE22-565BA4513D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line4PP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9" y="5756052"/>
            <a:ext cx="8289202" cy="5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ustin@wap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1821688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Energy Markets 201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3716"/>
            <a:ext cx="6400800" cy="1114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Tribal Solar Working Group</a:t>
            </a:r>
          </a:p>
          <a:p>
            <a:r>
              <a:rPr lang="en-US" sz="2400" dirty="0" smtClean="0"/>
              <a:t>April 30,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8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212"/>
            <a:ext cx="8229600" cy="1143000"/>
          </a:xfrm>
        </p:spPr>
        <p:txBody>
          <a:bodyPr/>
          <a:lstStyle/>
          <a:p>
            <a:r>
              <a:rPr lang="en-US" dirty="0" smtClean="0"/>
              <a:t>New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4955" y="1110008"/>
            <a:ext cx="6464373" cy="4626696"/>
          </a:xfrm>
          <a:ln w="19050">
            <a:solidFill>
              <a:schemeClr val="tx1"/>
            </a:solidFill>
          </a:ln>
        </p:spPr>
      </p:pic>
      <p:sp>
        <p:nvSpPr>
          <p:cNvPr id="8" name="Left Brace 7"/>
          <p:cNvSpPr/>
          <p:nvPr/>
        </p:nvSpPr>
        <p:spPr>
          <a:xfrm>
            <a:off x="1568422" y="1107831"/>
            <a:ext cx="224028" cy="28801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568422" y="4049000"/>
            <a:ext cx="224028" cy="16877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744" y="236326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Wholesale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806" y="4708186"/>
            <a:ext cx="71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4168" y="297655"/>
            <a:ext cx="340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Wholesale vs Retail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1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Areas in the West</a:t>
            </a: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012340" y="1662522"/>
            <a:ext cx="4530725" cy="4060825"/>
            <a:chOff x="4675954" y="230431"/>
            <a:chExt cx="4422982" cy="3919630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t="34047" r="68307" b="11839"/>
            <a:stretch>
              <a:fillRect/>
            </a:stretch>
          </p:blipFill>
          <p:spPr bwMode="auto">
            <a:xfrm>
              <a:off x="4708263" y="230431"/>
              <a:ext cx="4390673" cy="391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675954" y="3924812"/>
              <a:ext cx="1077075" cy="225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&amp; Bi-Lateral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67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Independent Buyers &amp; Sellers of energy products get together and transact one with another. Price and terms are agreed to by the two parties. </a:t>
            </a:r>
          </a:p>
          <a:p>
            <a:r>
              <a:rPr lang="en-US" dirty="0" smtClean="0"/>
              <a:t>An organized market is the mechanism through which energy products are bought &amp; sold. The CAISO runs a full market (energy, capacity, ancillary services) and a Energy Imbalance Market.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3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928" y="2734057"/>
            <a:ext cx="3822192" cy="2267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Allan Austin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austin@wapa.gov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(602) 605-2747</a:t>
            </a:r>
          </a:p>
        </p:txBody>
      </p:sp>
    </p:spTree>
    <p:extLst>
      <p:ext uri="{BB962C8B-B14F-4D97-AF65-F5344CB8AC3E}">
        <p14:creationId xmlns:p14="http://schemas.microsoft.com/office/powerpoint/2010/main" val="31783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26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737"/>
            <a:ext cx="8229600" cy="2651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 material from last session</a:t>
            </a:r>
          </a:p>
          <a:p>
            <a:r>
              <a:rPr lang="en-US" dirty="0" smtClean="0"/>
              <a:t>Answer any questions on previous material</a:t>
            </a:r>
          </a:p>
          <a:p>
            <a:r>
              <a:rPr lang="en-US" dirty="0" smtClean="0"/>
              <a:t>Wholesale vs Retail</a:t>
            </a:r>
          </a:p>
          <a:p>
            <a:r>
              <a:rPr lang="en-US" dirty="0" smtClean="0"/>
              <a:t>How is the West structured?</a:t>
            </a:r>
          </a:p>
          <a:p>
            <a:r>
              <a:rPr lang="en-US" dirty="0" smtClean="0"/>
              <a:t>Organized Market vs Bi-Lateral Market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98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027" y="1143168"/>
            <a:ext cx="6464373" cy="4626696"/>
          </a:xfr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67128" y="422624"/>
            <a:ext cx="453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Electric Grid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93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The Electric Grid – 2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735006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View (Grid Operators)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B</a:t>
            </a:r>
            <a:r>
              <a:rPr lang="en-US" sz="2400" dirty="0" smtClean="0"/>
              <a:t>alance Supply (Generation) &amp; Demand (Load)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Mandatory compliance standards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Merchant View (Providers/Consumers) </a:t>
            </a:r>
            <a:br>
              <a:rPr lang="en-US" dirty="0" smtClean="0"/>
            </a:br>
            <a:r>
              <a:rPr lang="en-US" sz="2400" dirty="0" smtClean="0"/>
              <a:t>Sellers want to sell higher than their production costs</a:t>
            </a:r>
            <a:br>
              <a:rPr lang="en-US" sz="2400" dirty="0" smtClean="0"/>
            </a:br>
            <a:r>
              <a:rPr lang="en-US" sz="2400" dirty="0" smtClean="0"/>
              <a:t>Buyers want to buy lower than their own production costs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63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862"/>
            <a:ext cx="8229600" cy="1143000"/>
          </a:xfrm>
        </p:spPr>
        <p:txBody>
          <a:bodyPr/>
          <a:lstStyle/>
          <a:p>
            <a:r>
              <a:rPr lang="en-US" dirty="0" smtClean="0"/>
              <a:t>What is a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4017"/>
            <a:ext cx="8229600" cy="2734055"/>
          </a:xfrm>
        </p:spPr>
        <p:txBody>
          <a:bodyPr>
            <a:normAutofit/>
          </a:bodyPr>
          <a:lstStyle/>
          <a:p>
            <a:r>
              <a:rPr lang="en-US" dirty="0" smtClean="0"/>
              <a:t>Any time buyers &amp; sellers get together to exchange goods or services</a:t>
            </a:r>
          </a:p>
          <a:p>
            <a:r>
              <a:rPr lang="en-US" dirty="0" smtClean="0"/>
              <a:t>Multiple energy </a:t>
            </a:r>
            <a:r>
              <a:rPr lang="en-US" dirty="0" smtClean="0"/>
              <a:t>Market time horizons </a:t>
            </a:r>
            <a:br>
              <a:rPr lang="en-US" dirty="0" smtClean="0"/>
            </a:br>
            <a:r>
              <a:rPr lang="en-US" dirty="0" smtClean="0"/>
              <a:t>(Real time - Hourly, </a:t>
            </a:r>
            <a:r>
              <a:rPr lang="en-US" dirty="0" smtClean="0"/>
              <a:t>Day Ahead, &amp; Forward)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362"/>
            <a:ext cx="8229600" cy="1000951"/>
          </a:xfrm>
        </p:spPr>
        <p:txBody>
          <a:bodyPr>
            <a:normAutofit/>
          </a:bodyPr>
          <a:lstStyle/>
          <a:p>
            <a:r>
              <a:rPr lang="en-US" u="sng" dirty="0" smtClean="0"/>
              <a:t>Potential Suppliers (Sellers)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3"/>
            <a:ext cx="8229600" cy="2734055"/>
          </a:xfrm>
        </p:spPr>
        <p:txBody>
          <a:bodyPr/>
          <a:lstStyle/>
          <a:p>
            <a:r>
              <a:rPr lang="en-US" dirty="0" smtClean="0"/>
              <a:t>Utilities</a:t>
            </a:r>
          </a:p>
          <a:p>
            <a:r>
              <a:rPr lang="en-US" dirty="0" smtClean="0"/>
              <a:t>Municipalities</a:t>
            </a:r>
          </a:p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Independent Power Producers (IPP)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49358"/>
            <a:ext cx="8229600" cy="69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Potential Consumers (Buyers)</a:t>
            </a:r>
            <a:endParaRPr lang="en-US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26280"/>
            <a:ext cx="8229600" cy="156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Anyone who has an obligation to serve load or to deliver energy (Utilities, Municipalities,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56" y="1984250"/>
            <a:ext cx="7895844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Price ($/</a:t>
            </a:r>
            <a:r>
              <a:rPr lang="en-US" dirty="0" err="1" smtClean="0"/>
              <a:t>MWh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Product (Firm, Non Firm, Contingent, etc.)</a:t>
            </a:r>
          </a:p>
          <a:p>
            <a:r>
              <a:rPr lang="en-US" dirty="0" smtClean="0"/>
              <a:t>Volume (</a:t>
            </a:r>
            <a:r>
              <a:rPr lang="en-US" dirty="0" smtClean="0"/>
              <a:t>MWs/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Term (hourly, daily, monthly, quarterly, etc.)</a:t>
            </a:r>
          </a:p>
          <a:p>
            <a:r>
              <a:rPr lang="en-US" dirty="0" smtClean="0"/>
              <a:t>Trading hub (Mead230, Palo Verde,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954"/>
            <a:ext cx="8229600" cy="1143000"/>
          </a:xfrm>
        </p:spPr>
        <p:txBody>
          <a:bodyPr/>
          <a:lstStyle/>
          <a:p>
            <a:r>
              <a:rPr lang="en-US" dirty="0" smtClean="0"/>
              <a:t>How are prices 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098"/>
            <a:ext cx="8229600" cy="4069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 prices are determined by what people are willing to pay?</a:t>
            </a:r>
          </a:p>
          <a:p>
            <a:r>
              <a:rPr lang="en-US" dirty="0" smtClean="0"/>
              <a:t>Many drivers (supply, demand, weather, fuel costs, RPS requirements, etc.)</a:t>
            </a:r>
          </a:p>
          <a:p>
            <a:r>
              <a:rPr lang="en-US" dirty="0" smtClean="0"/>
              <a:t>Vary each hour of the day as well as seasonally</a:t>
            </a:r>
          </a:p>
          <a:p>
            <a:r>
              <a:rPr lang="en-US" dirty="0" smtClean="0"/>
              <a:t>Risk plays a big role</a:t>
            </a:r>
          </a:p>
          <a:p>
            <a:r>
              <a:rPr lang="en-US" dirty="0" smtClean="0"/>
              <a:t>The longer the horizon, the more difficult to forecast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lifecycle of an energy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Buyer/Seller communicate their intent to Buy/Sell (phone, IM, electronic platform, Broker, RFP, etc.)</a:t>
            </a:r>
          </a:p>
          <a:p>
            <a:r>
              <a:rPr lang="en-US" dirty="0" smtClean="0"/>
              <a:t>Negotiate terms (product, price, volume, hub, etc.)</a:t>
            </a:r>
          </a:p>
          <a:p>
            <a:r>
              <a:rPr lang="en-US" dirty="0" smtClean="0"/>
              <a:t>Deals are confirmed</a:t>
            </a:r>
          </a:p>
          <a:p>
            <a:r>
              <a:rPr lang="en-US" dirty="0" smtClean="0"/>
              <a:t>Energy scheduled</a:t>
            </a:r>
          </a:p>
          <a:p>
            <a:r>
              <a:rPr lang="en-US" dirty="0" smtClean="0"/>
              <a:t>Energy flows</a:t>
            </a:r>
          </a:p>
          <a:p>
            <a:r>
              <a:rPr lang="en-US" dirty="0" smtClean="0"/>
              <a:t>Settled ATF</a:t>
            </a:r>
          </a:p>
        </p:txBody>
      </p:sp>
    </p:spTree>
    <p:extLst>
      <p:ext uri="{BB962C8B-B14F-4D97-AF65-F5344CB8AC3E}">
        <p14:creationId xmlns:p14="http://schemas.microsoft.com/office/powerpoint/2010/main" val="892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E0C8BF9D5EF4C99708519881EAA62" ma:contentTypeVersion="4" ma:contentTypeDescription="Create a new document." ma:contentTypeScope="" ma:versionID="70d9852e9f21e600332b499b804a5fae">
  <xsd:schema xmlns:xsd="http://www.w3.org/2001/XMLSchema" xmlns:xs="http://www.w3.org/2001/XMLSchema" xmlns:p="http://schemas.microsoft.com/office/2006/metadata/properties" xmlns:ns2="e1ebf694-efa8-4c58-8cb3-d855830cd634" targetNamespace="http://schemas.microsoft.com/office/2006/metadata/properties" ma:root="true" ma:fieldsID="f9423ff259a731939c554cd24f87e5d4" ns2:_="">
    <xsd:import namespace="e1ebf694-efa8-4c58-8cb3-d855830cd634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bf694-efa8-4c58-8cb3-d855830cd634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e1ebf694-efa8-4c58-8cb3-d855830cd634" xsi:nil="true"/>
    <PublishingStartDate xmlns="e1ebf694-efa8-4c58-8cb3-d855830cd634" xsi:nil="true"/>
  </documentManagement>
</p:properties>
</file>

<file path=customXml/itemProps1.xml><?xml version="1.0" encoding="utf-8"?>
<ds:datastoreItem xmlns:ds="http://schemas.openxmlformats.org/officeDocument/2006/customXml" ds:itemID="{16D518E6-D906-43C4-9C8B-CC2E01E7C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bf694-efa8-4c58-8cb3-d855830cd6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AC0E21-A836-4CF5-8710-5B5B18707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7F8C09-3FBA-4AB9-A43E-C81086A96393}">
  <ds:schemaRefs>
    <ds:schemaRef ds:uri="http://schemas.microsoft.com/office/2006/metadata/properties"/>
    <ds:schemaRef ds:uri="http://schemas.microsoft.com/office/infopath/2007/PartnerControls"/>
    <ds:schemaRef ds:uri="e1ebf694-efa8-4c58-8cb3-d855830cd6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346</Words>
  <Application>Microsoft Office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1_Custom Design</vt:lpstr>
      <vt:lpstr>Custom Design</vt:lpstr>
      <vt:lpstr>Energy Markets 201</vt:lpstr>
      <vt:lpstr>Agenda</vt:lpstr>
      <vt:lpstr>PowerPoint Presentation</vt:lpstr>
      <vt:lpstr>The Electric Grid – 2 Views</vt:lpstr>
      <vt:lpstr>What is a Market?</vt:lpstr>
      <vt:lpstr>Potential Suppliers (Sellers)</vt:lpstr>
      <vt:lpstr>Deal Components</vt:lpstr>
      <vt:lpstr>How are prices set?</vt:lpstr>
      <vt:lpstr>The lifecycle of an energy deal</vt:lpstr>
      <vt:lpstr>New Material</vt:lpstr>
      <vt:lpstr>PowerPoint Presentation</vt:lpstr>
      <vt:lpstr>Balancing Areas in the West</vt:lpstr>
      <vt:lpstr>Organized &amp; Bi-Lateral Markets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Klassen</dc:creator>
  <cp:lastModifiedBy>austin</cp:lastModifiedBy>
  <cp:revision>26</cp:revision>
  <dcterms:created xsi:type="dcterms:W3CDTF">2013-11-12T23:04:30Z</dcterms:created>
  <dcterms:modified xsi:type="dcterms:W3CDTF">2015-04-28T21:39:47Z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0x010100758E0C8BF9D5EF4C99708519881EAA62</vt:lpwstr>
  </property>
  <property fmtid="{D5CDD505-2E9C-101B-9397-08002B2CF9AE}" pid="3" name="Order">
    <vt:r8>3800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</Properties>
</file>