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73" r:id="rId2"/>
  </p:sldMasterIdLst>
  <p:notesMasterIdLst>
    <p:notesMasterId r:id="rId48"/>
  </p:notesMasterIdLst>
  <p:handoutMasterIdLst>
    <p:handoutMasterId r:id="rId49"/>
  </p:handoutMasterIdLst>
  <p:sldIdLst>
    <p:sldId id="365" r:id="rId3"/>
    <p:sldId id="319" r:id="rId4"/>
    <p:sldId id="407" r:id="rId5"/>
    <p:sldId id="366" r:id="rId6"/>
    <p:sldId id="414" r:id="rId7"/>
    <p:sldId id="410" r:id="rId8"/>
    <p:sldId id="412" r:id="rId9"/>
    <p:sldId id="411" r:id="rId10"/>
    <p:sldId id="422" r:id="rId11"/>
    <p:sldId id="423" r:id="rId12"/>
    <p:sldId id="420" r:id="rId13"/>
    <p:sldId id="344" r:id="rId14"/>
    <p:sldId id="355" r:id="rId15"/>
    <p:sldId id="402" r:id="rId16"/>
    <p:sldId id="368" r:id="rId17"/>
    <p:sldId id="424" r:id="rId18"/>
    <p:sldId id="431" r:id="rId19"/>
    <p:sldId id="426" r:id="rId20"/>
    <p:sldId id="427" r:id="rId21"/>
    <p:sldId id="428" r:id="rId22"/>
    <p:sldId id="432" r:id="rId23"/>
    <p:sldId id="433" r:id="rId24"/>
    <p:sldId id="356" r:id="rId25"/>
    <p:sldId id="361" r:id="rId26"/>
    <p:sldId id="379" r:id="rId27"/>
    <p:sldId id="396" r:id="rId28"/>
    <p:sldId id="370" r:id="rId29"/>
    <p:sldId id="371" r:id="rId30"/>
    <p:sldId id="399" r:id="rId31"/>
    <p:sldId id="397" r:id="rId32"/>
    <p:sldId id="372" r:id="rId33"/>
    <p:sldId id="400" r:id="rId34"/>
    <p:sldId id="413" r:id="rId35"/>
    <p:sldId id="383" r:id="rId36"/>
    <p:sldId id="377" r:id="rId37"/>
    <p:sldId id="403" r:id="rId38"/>
    <p:sldId id="380" r:id="rId39"/>
    <p:sldId id="381" r:id="rId40"/>
    <p:sldId id="385" r:id="rId41"/>
    <p:sldId id="386" r:id="rId42"/>
    <p:sldId id="398" r:id="rId43"/>
    <p:sldId id="387" r:id="rId44"/>
    <p:sldId id="404" r:id="rId45"/>
    <p:sldId id="415" r:id="rId46"/>
    <p:sldId id="349" r:id="rId47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25CFF"/>
    <a:srgbClr val="00A500"/>
    <a:srgbClr val="E63EFC"/>
    <a:srgbClr val="A72FCD"/>
    <a:srgbClr val="009500"/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02" autoAdjust="0"/>
    <p:restoredTop sz="98024" autoAdjust="0"/>
  </p:normalViewPr>
  <p:slideViewPr>
    <p:cSldViewPr>
      <p:cViewPr varScale="1">
        <p:scale>
          <a:sx n="77" d="100"/>
          <a:sy n="77" d="100"/>
        </p:scale>
        <p:origin x="-90" y="-3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6/23/2015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385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6/23/2015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350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Yet we still follow the same rout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45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Fung - </a:t>
            </a:r>
            <a:r>
              <a:rPr lang="en-US" dirty="0" err="1" smtClean="0"/>
              <a:t>Shway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45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45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45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Quick table of contents outlining my discussions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45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Quick table of contents outlining my discussions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45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Quick table of contents outlining my discussions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455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455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455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intent</a:t>
            </a:r>
            <a:r>
              <a:rPr lang="en-US" baseline="0" dirty="0" smtClean="0"/>
              <a:t> when considering tribal housing design and planning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4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2" y="2971800"/>
            <a:ext cx="8298485" cy="8001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3886200"/>
            <a:ext cx="8229600" cy="8572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3850481"/>
            <a:ext cx="6386946" cy="9144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200150"/>
            <a:ext cx="2286000" cy="17145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40178"/>
            <a:ext cx="8763000" cy="4660422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99A91704-52BF-B346-8E33-118055EE6943}" type="datetime1">
              <a:rPr lang="en-US" sz="1200" smtClean="0">
                <a:solidFill>
                  <a:schemeClr val="tx2"/>
                </a:solidFill>
              </a:rPr>
              <a:t>6/23/2015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2552867"/>
            <a:ext cx="4023360" cy="226314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2552867"/>
            <a:ext cx="4023360" cy="226314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171450"/>
            <a:ext cx="4023360" cy="226314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71450"/>
            <a:ext cx="4023360" cy="226314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2124ADBC-DBB1-0743-8303-BF833195F93C}" type="datetime1">
              <a:rPr lang="en-US" sz="1200" smtClean="0">
                <a:solidFill>
                  <a:schemeClr val="tx2"/>
                </a:solidFill>
              </a:rPr>
              <a:t>6/23/2015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2577465"/>
            <a:ext cx="3649900" cy="216712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288036"/>
            <a:ext cx="4457700" cy="4457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291999"/>
            <a:ext cx="3657600" cy="2165452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CBA679D0-8905-B24F-9D43-52CD5BB2D0A6}" type="datetime1">
              <a:rPr lang="en-US" sz="1200" smtClean="0">
                <a:solidFill>
                  <a:schemeClr val="tx2"/>
                </a:solidFill>
              </a:rPr>
              <a:t>6/23/2015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171450"/>
            <a:ext cx="2285214" cy="22288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2524044"/>
            <a:ext cx="2285214" cy="22288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171450"/>
            <a:ext cx="2286000" cy="22288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2524044"/>
            <a:ext cx="2285214" cy="22288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971550"/>
            <a:ext cx="1676400" cy="142875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971550"/>
            <a:ext cx="1676400" cy="142875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2514600"/>
            <a:ext cx="1676400" cy="142875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2514600"/>
            <a:ext cx="1676400" cy="142875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826257C6-9288-CD46-BC77-E6B998769CBE}" type="datetime1">
              <a:rPr lang="en-US" sz="1200" smtClean="0">
                <a:solidFill>
                  <a:schemeClr val="tx2"/>
                </a:solidFill>
              </a:rPr>
              <a:t>6/23/2015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2" y="400050"/>
            <a:ext cx="3653297" cy="20574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4629150"/>
            <a:ext cx="3657600" cy="2286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400050"/>
            <a:ext cx="3657600" cy="20574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2514600"/>
            <a:ext cx="3657600" cy="20574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2514600"/>
            <a:ext cx="3657600" cy="20574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14300"/>
            <a:ext cx="3657600" cy="2286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4629150"/>
            <a:ext cx="3657600" cy="2286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14300"/>
            <a:ext cx="3657600" cy="2286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9B305666-D470-014D-907E-CE32D2145A82}" type="datetime1">
              <a:rPr lang="en-US" sz="1200" smtClean="0">
                <a:solidFill>
                  <a:schemeClr val="tx2"/>
                </a:solidFill>
              </a:rPr>
              <a:t>6/23/2015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1" y="1143001"/>
            <a:ext cx="2106985" cy="210698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1" y="1143001"/>
            <a:ext cx="2106985" cy="210698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1" y="1143001"/>
            <a:ext cx="2106985" cy="210698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7" y="1143001"/>
            <a:ext cx="2106985" cy="210698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3371850"/>
            <a:ext cx="8763000" cy="142875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B509DE9C-7916-7543-877F-7CB72AE0AD02}" type="datetime1">
              <a:rPr lang="en-US" sz="1200" smtClean="0">
                <a:solidFill>
                  <a:schemeClr val="tx2"/>
                </a:solidFill>
              </a:rPr>
              <a:t>6/23/2015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193249"/>
            <a:ext cx="4617720" cy="46291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193249"/>
            <a:ext cx="2438402" cy="1371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1824493"/>
            <a:ext cx="2438402" cy="1371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3455737"/>
            <a:ext cx="2438402" cy="1371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011D1B8C-304E-7F41-AD57-0F94C1AC17A9}" type="datetime1">
              <a:rPr lang="en-US" sz="1200" smtClean="0">
                <a:solidFill>
                  <a:schemeClr val="tx2"/>
                </a:solidFill>
              </a:rPr>
              <a:t>6/23/2015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2571750"/>
            <a:ext cx="2070154" cy="22288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171450"/>
            <a:ext cx="5562600" cy="312896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171450"/>
            <a:ext cx="2070154" cy="22288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3371850"/>
            <a:ext cx="2666999" cy="140589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3371850"/>
            <a:ext cx="2757352" cy="140589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8382AEDE-C0C3-3941-A7D7-E80B2E37DBAD}" type="datetime1">
              <a:rPr lang="en-US" sz="1200" smtClean="0">
                <a:solidFill>
                  <a:schemeClr val="tx2"/>
                </a:solidFill>
              </a:rPr>
              <a:t>6/23/2015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2343150"/>
            <a:ext cx="2606040" cy="24574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171450"/>
            <a:ext cx="3962400" cy="20574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171450"/>
            <a:ext cx="3962400" cy="20574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2343150"/>
            <a:ext cx="2606040" cy="24574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2343150"/>
            <a:ext cx="2606040" cy="24574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2E1B5506-883F-2642-BF1D-D42F36CB1C96}" type="datetime1">
              <a:rPr lang="en-US" sz="1200" smtClean="0">
                <a:solidFill>
                  <a:schemeClr val="tx2"/>
                </a:solidFill>
              </a:rPr>
              <a:t>6/23/2015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4" y="1200150"/>
            <a:ext cx="3198127" cy="24003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3657600"/>
            <a:ext cx="3200400" cy="97155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D8FEEBB0-139E-BF47-8260-7F7F71D3171D}" type="datetime1">
              <a:rPr lang="en-US" sz="1200" smtClean="0">
                <a:solidFill>
                  <a:schemeClr val="tx2"/>
                </a:solidFill>
              </a:rPr>
              <a:t>6/23/2015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4" y="1028700"/>
            <a:ext cx="3198127" cy="24003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1" y="1028700"/>
            <a:ext cx="3198127" cy="24003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3486150"/>
            <a:ext cx="3200400" cy="97155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3486150"/>
            <a:ext cx="3200400" cy="97155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517CF26C-F556-A94C-B871-B8396B1BBFCA}" type="datetime1">
              <a:rPr lang="en-US" sz="1200" smtClean="0">
                <a:solidFill>
                  <a:schemeClr val="tx2"/>
                </a:solidFill>
              </a:rPr>
              <a:t>6/23/2015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20943"/>
            <a:ext cx="7467600" cy="4200525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4514850"/>
            <a:ext cx="7467600" cy="2857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1D4A610B-72F4-0348-8EF0-BF472F719ABF}" type="datetime1">
              <a:rPr lang="en-US" sz="1200" smtClean="0">
                <a:solidFill>
                  <a:schemeClr val="tx2"/>
                </a:solidFill>
              </a:rPr>
              <a:t>6/23/2015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1543050"/>
            <a:ext cx="8229600" cy="20574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657600"/>
            <a:ext cx="8229600" cy="108585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2B8F6AB1-842A-FC4A-ADE3-8AE75967FAE6}" type="datetime1">
              <a:rPr lang="en-US" sz="1200" smtClean="0">
                <a:solidFill>
                  <a:schemeClr val="tx2"/>
                </a:solidFill>
              </a:rPr>
              <a:t>6/23/2015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72E6B9-B355-FA43-B560-5E41DBDD292F}" type="datetime1">
              <a:rPr lang="en-US" smtClean="0"/>
              <a:t>6/23/2015</a:t>
            </a:fld>
            <a:endParaRPr lang="en-US" dirty="0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57252"/>
            <a:ext cx="7543800" cy="743045"/>
          </a:xfrm>
        </p:spPr>
        <p:txBody>
          <a:bodyPr bIns="0"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61760" cy="57150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Room for two lines of text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53AD-BEA9-194D-AF69-832A27C46205}" type="datetime1">
              <a:rPr lang="en-US" smtClean="0"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5801" y="1600200"/>
            <a:ext cx="7543800" cy="742950"/>
          </a:xfrm>
        </p:spPr>
        <p:txBody>
          <a:bodyPr tIns="0">
            <a:noAutofit/>
          </a:bodyPr>
          <a:lstStyle>
            <a:lvl1pPr marL="0" indent="0" algn="l">
              <a:buNone/>
              <a:defRPr sz="3600" spc="-100" baseline="0">
                <a:solidFill>
                  <a:schemeClr val="tx2"/>
                </a:solidFill>
                <a:latin typeface="+mj-lt"/>
              </a:defRPr>
            </a:lvl1pPr>
            <a:lvl2pPr marL="411480" indent="0">
              <a:buNone/>
              <a:defRPr/>
            </a:lvl2pPr>
            <a:lvl3pPr marL="77724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371600" y="4286250"/>
            <a:ext cx="6477000" cy="5715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8E8D8C"/>
                </a:solidFill>
              </a:defRPr>
            </a:lvl1pPr>
            <a:lvl2pPr marL="411480" indent="0">
              <a:buNone/>
              <a:defRPr>
                <a:solidFill>
                  <a:srgbClr val="8E8D8C"/>
                </a:solidFill>
              </a:defRPr>
            </a:lvl2pPr>
            <a:lvl3pPr marL="777240" indent="0">
              <a:buNone/>
              <a:defRPr>
                <a:solidFill>
                  <a:srgbClr val="8E8D8C"/>
                </a:solidFill>
              </a:defRPr>
            </a:lvl3pPr>
            <a:lvl4pPr marL="1051560" indent="0">
              <a:buNone/>
              <a:defRPr>
                <a:solidFill>
                  <a:srgbClr val="8E8D8C"/>
                </a:solidFill>
              </a:defRPr>
            </a:lvl4pPr>
            <a:lvl5pPr marL="1325880" indent="0">
              <a:buNone/>
              <a:defRPr>
                <a:solidFill>
                  <a:srgbClr val="8E8D8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Room for two lines of text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311528" y="3540920"/>
            <a:ext cx="2530475" cy="657225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ctr">
              <a:defRPr lang="en-US" sz="1600" baseline="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>
              <a:spcBef>
                <a:spcPts val="0"/>
              </a:spcBef>
            </a:pPr>
            <a:r>
              <a:rPr lang="en-US" dirty="0" smtClean="0"/>
              <a:t>Insert logo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77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6000">
        <p:fade/>
      </p:transition>
    </mc:Choice>
    <mc:Fallback xmlns="">
      <p:transition xmlns:p14="http://schemas.microsoft.com/office/powerpoint/2010/main" spd="med" advTm="8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7AA6-ABA6-454E-B0E9-77594B9E7025}" type="datetime1">
              <a:rPr lang="en-US" sz="1200" smtClean="0">
                <a:solidFill>
                  <a:schemeClr val="tx2"/>
                </a:solidFill>
              </a:rPr>
              <a:t>6/23/2015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1446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0ECC-FF87-D44E-881E-239312FB647D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704D-D449-DA41-8B84-A7248C5EA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35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0ECC-FF87-D44E-881E-239312FB647D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704D-D449-DA41-8B84-A7248C5EA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43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0ECC-FF87-D44E-881E-239312FB647D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704D-D449-DA41-8B84-A7248C5EA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68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0ECC-FF87-D44E-881E-239312FB647D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704D-D449-DA41-8B84-A7248C5EA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85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0ECC-FF87-D44E-881E-239312FB647D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704D-D449-DA41-8B84-A7248C5EA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9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6" y="174931"/>
            <a:ext cx="4640305" cy="462915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2286000"/>
            <a:ext cx="3505200" cy="25146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A78A31AB-FB62-C349-9C75-4117310F9D7A}" type="datetime1">
              <a:rPr lang="en-US" sz="1200" smtClean="0">
                <a:solidFill>
                  <a:schemeClr val="tx2"/>
                </a:solidFill>
              </a:rPr>
              <a:t>6/23/2015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0ECC-FF87-D44E-881E-239312FB647D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704D-D449-DA41-8B84-A7248C5EA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49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0ECC-FF87-D44E-881E-239312FB647D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704D-D449-DA41-8B84-A7248C5EA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60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0ECC-FF87-D44E-881E-239312FB647D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704D-D449-DA41-8B84-A7248C5EA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143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0ECC-FF87-D44E-881E-239312FB647D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704D-D449-DA41-8B84-A7248C5EA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294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0ECC-FF87-D44E-881E-239312FB647D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704D-D449-DA41-8B84-A7248C5EA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64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0ECC-FF87-D44E-881E-239312FB647D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704D-D449-DA41-8B84-A7248C5EA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5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3429000"/>
            <a:ext cx="7781730" cy="74295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4200525"/>
            <a:ext cx="7772400" cy="62865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1605521"/>
            <a:ext cx="2286000" cy="17145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1605521"/>
            <a:ext cx="2286000" cy="17145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1605521"/>
            <a:ext cx="2286000" cy="17145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1D22B716-CE3F-124B-B11F-A34FF1E61676}" type="datetime1">
              <a:rPr lang="en-US" sz="1200" smtClean="0">
                <a:solidFill>
                  <a:schemeClr val="tx2"/>
                </a:solidFill>
              </a:rPr>
              <a:t>6/23/2015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8" y="457200"/>
            <a:ext cx="3431353" cy="343135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457200"/>
            <a:ext cx="3429000" cy="3429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4000500"/>
            <a:ext cx="3429000" cy="8001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4000500"/>
            <a:ext cx="3429000" cy="8001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9547C3B4-F459-164D-9D8A-4DCC5A6A1DB3}" type="datetime1">
              <a:rPr lang="en-US" sz="1200" smtClean="0">
                <a:solidFill>
                  <a:schemeClr val="tx2"/>
                </a:solidFill>
              </a:rPr>
              <a:t>6/23/2015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257300"/>
            <a:ext cx="4038600" cy="227171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257300"/>
            <a:ext cx="4038600" cy="227171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643312"/>
            <a:ext cx="4038600" cy="928688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3643312"/>
            <a:ext cx="4038600" cy="928688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40784AF9-74A2-E847-87CB-B7867918EA47}" type="datetime1">
              <a:rPr lang="en-US" sz="1200" smtClean="0">
                <a:solidFill>
                  <a:schemeClr val="tx2"/>
                </a:solidFill>
              </a:rPr>
              <a:t>6/23/2015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285750"/>
            <a:ext cx="3773424" cy="212255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285750"/>
            <a:ext cx="4462272" cy="4462272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7" y="2514600"/>
            <a:ext cx="3773425" cy="222885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70AEB224-3F39-E748-835E-C72B1024F7E3}" type="datetime1">
              <a:rPr lang="en-US" sz="1200" smtClean="0">
                <a:solidFill>
                  <a:schemeClr val="tx2"/>
                </a:solidFill>
              </a:rPr>
              <a:t>6/23/2015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800100"/>
            <a:ext cx="2743200" cy="2743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800100"/>
            <a:ext cx="2743200" cy="2743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800100"/>
            <a:ext cx="2743200" cy="2743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3657600"/>
            <a:ext cx="2743200" cy="108585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3657600"/>
            <a:ext cx="2743200" cy="108585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3657600"/>
            <a:ext cx="2743200" cy="108585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631B6D02-7D23-194F-96A0-F27E0DEA29A7}" type="datetime1">
              <a:rPr lang="en-US" sz="1200" smtClean="0">
                <a:solidFill>
                  <a:schemeClr val="tx2"/>
                </a:solidFill>
              </a:rPr>
              <a:t>6/23/2015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93702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4919521"/>
            <a:ext cx="2438400" cy="183356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09537AA6-ABA6-454E-B0E9-77594B9E7025}" type="datetime1">
              <a:rPr lang="en-US" sz="1200" smtClean="0">
                <a:solidFill>
                  <a:schemeClr val="tx2"/>
                </a:solidFill>
              </a:rPr>
              <a:t>6/23/2015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4918615"/>
            <a:ext cx="4648200" cy="185166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4919521"/>
            <a:ext cx="914400" cy="18335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60ECC-FF87-D44E-881E-239312FB647D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A704D-D449-DA41-8B84-A7248C5EA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image" Target="../media/image14.jp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23.pn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eg"/><Relationship Id="rId5" Type="http://schemas.openxmlformats.org/officeDocument/2006/relationships/image" Target="../media/image49.jp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tiff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2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1.png"/><Relationship Id="rId4" Type="http://schemas.openxmlformats.org/officeDocument/2006/relationships/image" Target="../media/image8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5.png"/><Relationship Id="rId5" Type="http://schemas.openxmlformats.org/officeDocument/2006/relationships/image" Target="../media/image94.emf"/><Relationship Id="rId4" Type="http://schemas.openxmlformats.org/officeDocument/2006/relationships/image" Target="../media/image8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g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>
          <a:xfrm>
            <a:off x="6400800" y="1962150"/>
            <a:ext cx="2272146" cy="2514600"/>
          </a:xfrm>
        </p:spPr>
        <p:txBody>
          <a:bodyPr/>
          <a:lstStyle/>
          <a:p>
            <a:r>
              <a:rPr lang="en-US" sz="1600" dirty="0">
                <a:latin typeface="Arial Narrow"/>
                <a:cs typeface="Arial Narrow"/>
              </a:rPr>
              <a:t>c</a:t>
            </a:r>
            <a:r>
              <a:rPr lang="en-US" sz="1600" dirty="0" smtClean="0">
                <a:latin typeface="Arial Narrow"/>
                <a:cs typeface="Arial Narrow"/>
              </a:rPr>
              <a:t>liff . johns</a:t>
            </a:r>
          </a:p>
          <a:p>
            <a:endParaRPr lang="en-US" sz="1200" dirty="0" smtClean="0">
              <a:latin typeface="Arial Narrow"/>
              <a:cs typeface="Arial Narrow"/>
            </a:endParaRPr>
          </a:p>
          <a:p>
            <a:endParaRPr lang="en-US" sz="1100" dirty="0" smtClean="0">
              <a:latin typeface="Arial Narrow"/>
              <a:cs typeface="Arial Narrow"/>
            </a:endParaRPr>
          </a:p>
          <a:p>
            <a:endParaRPr lang="en-US" sz="1100" dirty="0" smtClean="0">
              <a:latin typeface="Arial Narrow"/>
              <a:cs typeface="Arial Narrow"/>
            </a:endParaRPr>
          </a:p>
          <a:p>
            <a:r>
              <a:rPr lang="en-US" sz="1100" dirty="0">
                <a:latin typeface="Arial Narrow"/>
                <a:cs typeface="Arial Narrow"/>
              </a:rPr>
              <a:t>c</a:t>
            </a:r>
            <a:r>
              <a:rPr lang="en-US" sz="1100" dirty="0" smtClean="0">
                <a:latin typeface="Arial Narrow"/>
                <a:cs typeface="Arial Narrow"/>
              </a:rPr>
              <a:t>ollege of architecture and </a:t>
            </a:r>
          </a:p>
          <a:p>
            <a:r>
              <a:rPr lang="en-US" sz="1100" dirty="0" smtClean="0">
                <a:latin typeface="Arial Narrow"/>
                <a:cs typeface="Arial Narrow"/>
              </a:rPr>
              <a:t>landscape architecture</a:t>
            </a:r>
            <a:endParaRPr lang="en-US" sz="1100" dirty="0">
              <a:latin typeface="Arial Narrow"/>
              <a:cs typeface="Arial Narrow"/>
            </a:endParaRPr>
          </a:p>
          <a:p>
            <a:endParaRPr lang="en-US" sz="1100" dirty="0" smtClean="0">
              <a:latin typeface="Arial Narrow"/>
              <a:cs typeface="Arial Narrow"/>
            </a:endParaRPr>
          </a:p>
          <a:p>
            <a:r>
              <a:rPr lang="en-US" sz="1100" dirty="0" smtClean="0">
                <a:latin typeface="Arial Narrow"/>
                <a:cs typeface="Arial Narrow"/>
              </a:rPr>
              <a:t>energy design conservation</a:t>
            </a:r>
          </a:p>
          <a:p>
            <a:endParaRPr lang="en-US" sz="1100" dirty="0" smtClean="0">
              <a:latin typeface="Arial Narrow"/>
              <a:cs typeface="Arial Narrow"/>
            </a:endParaRPr>
          </a:p>
          <a:p>
            <a:r>
              <a:rPr lang="en-US" sz="1100" dirty="0" smtClean="0">
                <a:latin typeface="Arial Narrow"/>
                <a:cs typeface="Arial Narrow"/>
              </a:rPr>
              <a:t>June 23, 2015</a:t>
            </a:r>
          </a:p>
          <a:p>
            <a:r>
              <a:rPr lang="en-US" sz="1200" dirty="0" smtClean="0">
                <a:latin typeface="Arial Narrow"/>
                <a:cs typeface="Arial Narrow"/>
              </a:rPr>
              <a:t> </a:t>
            </a:r>
          </a:p>
          <a:p>
            <a:endParaRPr lang="en-US" sz="1400" dirty="0"/>
          </a:p>
        </p:txBody>
      </p:sp>
      <p:sp>
        <p:nvSpPr>
          <p:cNvPr id="5" name="Rectangle 16"/>
          <p:cNvSpPr txBox="1">
            <a:spLocks/>
          </p:cNvSpPr>
          <p:nvPr/>
        </p:nvSpPr>
        <p:spPr>
          <a:xfrm>
            <a:off x="3747654" y="285750"/>
            <a:ext cx="5167746" cy="685800"/>
          </a:xfrm>
          <a:prstGeom prst="rect">
            <a:avLst/>
          </a:prstGeo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>
                <a:latin typeface="Arial Narrow"/>
                <a:cs typeface="Arial Narrow"/>
              </a:rPr>
              <a:t>s</a:t>
            </a:r>
            <a:r>
              <a:rPr lang="en-US" sz="2400" dirty="0" smtClean="0">
                <a:latin typeface="Arial Narrow"/>
                <a:cs typeface="Arial Narrow"/>
              </a:rPr>
              <a:t> u s t a </a:t>
            </a:r>
            <a:r>
              <a:rPr lang="en-US" sz="2400" dirty="0" err="1" smtClean="0">
                <a:latin typeface="Arial Narrow"/>
                <a:cs typeface="Arial Narrow"/>
              </a:rPr>
              <a:t>i</a:t>
            </a:r>
            <a:r>
              <a:rPr lang="en-US" sz="2400" dirty="0" smtClean="0">
                <a:latin typeface="Arial Narrow"/>
                <a:cs typeface="Arial Narrow"/>
              </a:rPr>
              <a:t> n a b l e   .   h o u s </a:t>
            </a:r>
            <a:r>
              <a:rPr lang="en-US" sz="2400" dirty="0" err="1" smtClean="0">
                <a:latin typeface="Arial Narrow"/>
                <a:cs typeface="Arial Narrow"/>
              </a:rPr>
              <a:t>i</a:t>
            </a:r>
            <a:r>
              <a:rPr lang="en-US" sz="2400" dirty="0" smtClean="0">
                <a:latin typeface="Arial Narrow"/>
                <a:cs typeface="Arial Narrow"/>
              </a:rPr>
              <a:t> n g</a:t>
            </a:r>
          </a:p>
          <a:p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742950"/>
            <a:ext cx="845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16"/>
          <p:cNvSpPr txBox="1">
            <a:spLocks/>
          </p:cNvSpPr>
          <p:nvPr/>
        </p:nvSpPr>
        <p:spPr>
          <a:xfrm>
            <a:off x="3810000" y="819150"/>
            <a:ext cx="5105400" cy="609600"/>
          </a:xfrm>
          <a:prstGeom prst="rect">
            <a:avLst/>
          </a:prstGeo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>
                <a:latin typeface="Arial Narrow"/>
                <a:cs typeface="Arial Narrow"/>
              </a:rPr>
              <a:t>b</a:t>
            </a:r>
            <a:r>
              <a:rPr lang="en-US" dirty="0" smtClean="0">
                <a:latin typeface="Arial Narrow"/>
                <a:cs typeface="Arial Narrow"/>
              </a:rPr>
              <a:t>est practices : the right tools for the times</a:t>
            </a:r>
          </a:p>
          <a:p>
            <a:endParaRPr lang="en-US" sz="3600" dirty="0">
              <a:latin typeface="Arial Narrow"/>
              <a:cs typeface="Arial Narrow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400" y="3943350"/>
            <a:ext cx="304800" cy="4572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4400" y="2647950"/>
            <a:ext cx="304800" cy="45720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14400" y="1276350"/>
            <a:ext cx="3048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52800" y="1352551"/>
            <a:ext cx="1647325" cy="9650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89"/>
          <a:stretch/>
        </p:blipFill>
        <p:spPr>
          <a:xfrm>
            <a:off x="2057399" y="3486150"/>
            <a:ext cx="1828801" cy="1207689"/>
          </a:xfrm>
          <a:prstGeom prst="rect">
            <a:avLst/>
          </a:prstGeom>
        </p:spPr>
      </p:pic>
      <p:pic>
        <p:nvPicPr>
          <p:cNvPr id="21" name="Picture 20" descr="N Sreet perspective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895350"/>
            <a:ext cx="1837989" cy="1143000"/>
          </a:xfrm>
          <a:prstGeom prst="rect">
            <a:avLst/>
          </a:prstGeom>
        </p:spPr>
      </p:pic>
      <p:pic>
        <p:nvPicPr>
          <p:cNvPr id="22" name="Picture 21" descr="SolarPanels SECTION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2194487"/>
            <a:ext cx="1828800" cy="113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63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8000" y="2114550"/>
            <a:ext cx="3352800" cy="13716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+mj-lt"/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  <a:latin typeface="+mj-lt"/>
              </a:rPr>
              <a:t>Today . . .</a:t>
            </a:r>
          </a:p>
        </p:txBody>
      </p:sp>
      <p:pic>
        <p:nvPicPr>
          <p:cNvPr id="3" name="Picture 2" descr="SingleHome REPAiR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66750"/>
            <a:ext cx="1447800" cy="1085850"/>
          </a:xfrm>
          <a:prstGeom prst="rect">
            <a:avLst/>
          </a:prstGeom>
        </p:spPr>
      </p:pic>
      <p:pic>
        <p:nvPicPr>
          <p:cNvPr id="24" name="Picture 23" descr="SingleHome REPAiR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66750"/>
            <a:ext cx="1447800" cy="1085850"/>
          </a:xfrm>
          <a:prstGeom prst="rect">
            <a:avLst/>
          </a:prstGeom>
        </p:spPr>
      </p:pic>
      <p:pic>
        <p:nvPicPr>
          <p:cNvPr id="26" name="Picture 25" descr="SingleHome REPAiR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66750"/>
            <a:ext cx="1447800" cy="1085850"/>
          </a:xfrm>
          <a:prstGeom prst="rect">
            <a:avLst/>
          </a:prstGeom>
        </p:spPr>
      </p:pic>
      <p:pic>
        <p:nvPicPr>
          <p:cNvPr id="27" name="Picture 26" descr="SingleHome REPAiR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66750"/>
            <a:ext cx="1447800" cy="1085850"/>
          </a:xfrm>
          <a:prstGeom prst="rect">
            <a:avLst/>
          </a:prstGeom>
        </p:spPr>
      </p:pic>
      <p:pic>
        <p:nvPicPr>
          <p:cNvPr id="29" name="Picture 28" descr="SingleHome REPAiR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33750"/>
            <a:ext cx="1447800" cy="1085850"/>
          </a:xfrm>
          <a:prstGeom prst="rect">
            <a:avLst/>
          </a:prstGeom>
        </p:spPr>
      </p:pic>
      <p:pic>
        <p:nvPicPr>
          <p:cNvPr id="30" name="Picture 29" descr="SingleHome REPAiR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333750"/>
            <a:ext cx="1447800" cy="1085850"/>
          </a:xfrm>
          <a:prstGeom prst="rect">
            <a:avLst/>
          </a:prstGeom>
        </p:spPr>
      </p:pic>
      <p:pic>
        <p:nvPicPr>
          <p:cNvPr id="31" name="Picture 30" descr="SingleHome REPAiR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33750"/>
            <a:ext cx="1447800" cy="1085850"/>
          </a:xfrm>
          <a:prstGeom prst="rect">
            <a:avLst/>
          </a:prstGeom>
        </p:spPr>
      </p:pic>
      <p:pic>
        <p:nvPicPr>
          <p:cNvPr id="32" name="Picture 31" descr="SingleHome REPAiR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33750"/>
            <a:ext cx="1447800" cy="1085850"/>
          </a:xfrm>
          <a:prstGeom prst="rect">
            <a:avLst/>
          </a:prstGeom>
        </p:spPr>
      </p:pic>
      <p:pic>
        <p:nvPicPr>
          <p:cNvPr id="33" name="Picture 32" descr="SingleHome REPAiR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38350"/>
            <a:ext cx="1447800" cy="1085850"/>
          </a:xfrm>
          <a:prstGeom prst="rect">
            <a:avLst/>
          </a:prstGeom>
        </p:spPr>
      </p:pic>
      <p:pic>
        <p:nvPicPr>
          <p:cNvPr id="34" name="Picture 33" descr="SingleHome REPAiR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38350"/>
            <a:ext cx="1447800" cy="10858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48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6000">
        <p:fade/>
      </p:transition>
    </mc:Choice>
    <mc:Fallback xmlns="">
      <p:transition xmlns:p14="http://schemas.microsoft.com/office/powerpoint/2010/main" spd="med" advTm="8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11</a:t>
            </a:fld>
            <a:endParaRPr lang="en-US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304800" y="361950"/>
            <a:ext cx="1981200" cy="1143000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u="sng" dirty="0" smtClean="0">
                <a:solidFill>
                  <a:srgbClr val="FFFFFF"/>
                </a:solidFill>
                <a:latin typeface="Book Antiqua" charset="0"/>
              </a:rPr>
              <a:t/>
            </a:r>
            <a:br>
              <a:rPr lang="en-US" sz="2000" u="sng" dirty="0" smtClean="0">
                <a:solidFill>
                  <a:srgbClr val="FFFFFF"/>
                </a:solidFill>
                <a:latin typeface="Book Antiqua" charset="0"/>
              </a:rPr>
            </a:br>
            <a:r>
              <a:rPr lang="en-US" sz="2000" u="sng" dirty="0" err="1" smtClean="0">
                <a:solidFill>
                  <a:srgbClr val="FFFFFF"/>
                </a:solidFill>
              </a:rPr>
              <a:t>Fengi</a:t>
            </a:r>
            <a:r>
              <a:rPr lang="en-US" sz="2000" u="sng" dirty="0" smtClean="0">
                <a:solidFill>
                  <a:srgbClr val="FFFFFF"/>
                </a:solidFill>
              </a:rPr>
              <a:t>  </a:t>
            </a:r>
            <a:r>
              <a:rPr lang="en-US" sz="2000" u="sng" dirty="0" err="1" smtClean="0">
                <a:solidFill>
                  <a:srgbClr val="FFFFFF"/>
                </a:solidFill>
              </a:rPr>
              <a:t>Shui</a:t>
            </a:r>
            <a:endParaRPr lang="en-US" sz="2000" u="sng" dirty="0">
              <a:solidFill>
                <a:srgbClr val="FFFFFF"/>
              </a:solidFill>
              <a:cs typeface="Adobe Caslon Pro Bold"/>
            </a:endParaRPr>
          </a:p>
          <a:p>
            <a:pPr>
              <a:defRPr/>
            </a:pPr>
            <a:endParaRPr lang="en-US" sz="2000" u="sng" dirty="0" smtClean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0800" y="1733550"/>
            <a:ext cx="121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solidFill>
                  <a:srgbClr val="FFFF00"/>
                </a:solidFill>
              </a:rPr>
              <a:t>Wood</a:t>
            </a:r>
          </a:p>
          <a:p>
            <a:pPr marL="285750" indent="-285750">
              <a:buFont typeface="Arial"/>
              <a:buChar char="•"/>
            </a:pPr>
            <a:endParaRPr lang="en-US" sz="1400" b="1" dirty="0" smtClean="0">
              <a:solidFill>
                <a:srgbClr val="FFFF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solidFill>
                  <a:srgbClr val="FFFF00"/>
                </a:solidFill>
              </a:rPr>
              <a:t>Fire</a:t>
            </a:r>
          </a:p>
          <a:p>
            <a:pPr marL="285750" indent="-285750">
              <a:buFont typeface="Arial"/>
              <a:buChar char="•"/>
            </a:pPr>
            <a:endParaRPr lang="en-US" sz="1400" b="1" dirty="0" smtClean="0">
              <a:solidFill>
                <a:srgbClr val="FFFF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solidFill>
                  <a:srgbClr val="FFFF00"/>
                </a:solidFill>
              </a:rPr>
              <a:t>Earth</a:t>
            </a:r>
          </a:p>
          <a:p>
            <a:pPr marL="285750" indent="-285750">
              <a:buFont typeface="Arial"/>
              <a:buChar char="•"/>
            </a:pPr>
            <a:endParaRPr lang="en-US" sz="1400" b="1" dirty="0" smtClean="0">
              <a:solidFill>
                <a:srgbClr val="FFFF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solidFill>
                  <a:srgbClr val="FFFF00"/>
                </a:solidFill>
              </a:rPr>
              <a:t>Metal</a:t>
            </a:r>
          </a:p>
          <a:p>
            <a:pPr marL="285750" indent="-285750">
              <a:buFont typeface="Arial"/>
              <a:buChar char="•"/>
            </a:pPr>
            <a:endParaRPr lang="en-US" sz="1400" b="1" dirty="0" smtClean="0">
              <a:solidFill>
                <a:srgbClr val="FFFF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solidFill>
                  <a:srgbClr val="FFFF00"/>
                </a:solidFill>
              </a:rPr>
              <a:t>Water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23" name="Slide Number Placeholder 1"/>
          <p:cNvSpPr txBox="1">
            <a:spLocks/>
          </p:cNvSpPr>
          <p:nvPr/>
        </p:nvSpPr>
        <p:spPr>
          <a:xfrm>
            <a:off x="8172450" y="4919521"/>
            <a:ext cx="914400" cy="183356"/>
          </a:xfrm>
          <a:prstGeom prst="rect">
            <a:avLst/>
          </a:prstGeom>
        </p:spPr>
        <p:txBody>
          <a:bodyPr/>
          <a:lstStyle>
            <a:lvl1pPr marL="0" algn="r" rtl="0" latinLnBrk="0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911E8957-5754-4C19-A51A-9C104D1A0E0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4800" y="285751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Natural Law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3810000" y="819150"/>
            <a:ext cx="4572000" cy="533400"/>
          </a:xfrm>
          <a:prstGeom prst="rect">
            <a:avLst/>
          </a:prstGeom>
        </p:spPr>
        <p:txBody>
          <a:bodyPr vert="horz" lIns="91440" tIns="45720" rIns="9144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u="sng" dirty="0" smtClean="0">
                <a:solidFill>
                  <a:srgbClr val="FFFFFF"/>
                </a:solidFill>
              </a:rPr>
              <a:t>Diné Epistemology 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76550"/>
            <a:ext cx="1981200" cy="139459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781800" y="1961912"/>
            <a:ext cx="1828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solidFill>
                  <a:srgbClr val="FFFF00"/>
                </a:solidFill>
              </a:rPr>
              <a:t>Earth</a:t>
            </a:r>
          </a:p>
          <a:p>
            <a:pPr marL="285750" indent="-285750">
              <a:buFont typeface="Arial"/>
              <a:buChar char="•"/>
            </a:pPr>
            <a:endParaRPr lang="en-US" sz="1400" b="1" dirty="0" smtClean="0">
              <a:solidFill>
                <a:srgbClr val="FFFF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solidFill>
                  <a:srgbClr val="FFFF00"/>
                </a:solidFill>
              </a:rPr>
              <a:t>Fire</a:t>
            </a:r>
          </a:p>
          <a:p>
            <a:pPr marL="285750" indent="-285750">
              <a:buFont typeface="Arial"/>
              <a:buChar char="•"/>
            </a:pPr>
            <a:endParaRPr lang="en-US" sz="1400" b="1" dirty="0" smtClean="0">
              <a:solidFill>
                <a:srgbClr val="FFFF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solidFill>
                  <a:srgbClr val="FFFF00"/>
                </a:solidFill>
              </a:rPr>
              <a:t>Air</a:t>
            </a:r>
          </a:p>
          <a:p>
            <a:pPr marL="285750" indent="-285750">
              <a:buFont typeface="Arial"/>
              <a:buChar char="•"/>
            </a:pPr>
            <a:endParaRPr lang="en-US" sz="1400" b="1" dirty="0" smtClean="0">
              <a:solidFill>
                <a:srgbClr val="FFFF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solidFill>
                  <a:srgbClr val="FFFF00"/>
                </a:solidFill>
              </a:rPr>
              <a:t>Water</a:t>
            </a:r>
            <a:endParaRPr lang="en-US" sz="1400" b="1" dirty="0">
              <a:solidFill>
                <a:srgbClr val="FFFF0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04950"/>
            <a:ext cx="1981200" cy="1172648"/>
          </a:xfrm>
          <a:prstGeom prst="rect">
            <a:avLst/>
          </a:prstGeom>
        </p:spPr>
      </p:pic>
      <p:pic>
        <p:nvPicPr>
          <p:cNvPr id="30" name="Picture 29" descr="maleHoga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04950"/>
            <a:ext cx="1828800" cy="120777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2876550"/>
            <a:ext cx="1828800" cy="142672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096000" y="89535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+mj-lt"/>
              </a:rPr>
              <a:t>(Dine’ Natural Law</a:t>
            </a:r>
            <a:endParaRPr lang="en-US" sz="1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00200" y="89535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+mj-lt"/>
              </a:rPr>
              <a:t>(Eastern Philosophy)</a:t>
            </a:r>
            <a:endParaRPr lang="en-US" sz="14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886200" y="4324350"/>
            <a:ext cx="5105400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69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6000">
        <p:fade/>
      </p:transition>
    </mc:Choice>
    <mc:Fallback xmlns="">
      <p:transition xmlns:p14="http://schemas.microsoft.com/office/powerpoint/2010/main" spd="med" advTm="8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12</a:t>
            </a:fld>
            <a:endParaRPr lang="en-US" dirty="0"/>
          </a:p>
        </p:txBody>
      </p:sp>
      <p:sp>
        <p:nvSpPr>
          <p:cNvPr id="6" name="Rectangle 16"/>
          <p:cNvSpPr txBox="1">
            <a:spLocks/>
          </p:cNvSpPr>
          <p:nvPr/>
        </p:nvSpPr>
        <p:spPr>
          <a:xfrm>
            <a:off x="1828800" y="2495550"/>
            <a:ext cx="5410200" cy="1143000"/>
          </a:xfrm>
          <a:prstGeom prst="rect">
            <a:avLst/>
          </a:prstGeo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z="2000" dirty="0" smtClean="0">
                <a:solidFill>
                  <a:srgbClr val="00A500"/>
                </a:solidFill>
              </a:rPr>
              <a:t>tools </a:t>
            </a:r>
          </a:p>
          <a:p>
            <a:pPr marL="171450" indent="-171450" algn="l">
              <a:buFont typeface="Arial"/>
              <a:buChar char="•"/>
            </a:pPr>
            <a:r>
              <a:rPr lang="en-US" sz="1200" dirty="0" smtClean="0"/>
              <a:t>sustainable design practices</a:t>
            </a:r>
          </a:p>
          <a:p>
            <a:pPr marL="171450" indent="-171450" algn="l">
              <a:buFont typeface="Arial"/>
              <a:buChar char="•"/>
            </a:pPr>
            <a:r>
              <a:rPr lang="en-US" sz="1200" dirty="0" smtClean="0"/>
              <a:t>building retrofits</a:t>
            </a:r>
          </a:p>
          <a:p>
            <a:pPr marL="171450" indent="-171450" algn="l">
              <a:buFont typeface="Arial"/>
              <a:buChar char="•"/>
            </a:pPr>
            <a:r>
              <a:rPr lang="en-US" sz="1200" dirty="0" smtClean="0"/>
              <a:t>HED</a:t>
            </a:r>
          </a:p>
          <a:p>
            <a:pPr marL="171450" indent="-171450" algn="l">
              <a:buFont typeface="Arial"/>
              <a:buChar char="•"/>
            </a:pPr>
            <a:endParaRPr lang="en-US" sz="1200" dirty="0" smtClean="0"/>
          </a:p>
          <a:p>
            <a:pPr algn="l"/>
            <a:endParaRPr lang="en-US" sz="1050" dirty="0"/>
          </a:p>
          <a:p>
            <a:pPr algn="ctr"/>
            <a:endParaRPr lang="en-US" sz="1200" dirty="0" smtClean="0">
              <a:solidFill>
                <a:srgbClr val="CCFFCC"/>
              </a:solidFill>
            </a:endParaRPr>
          </a:p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 </a:t>
            </a:r>
          </a:p>
          <a:p>
            <a:pPr algn="ctr"/>
            <a:endParaRPr lang="en-US" sz="1400" dirty="0"/>
          </a:p>
        </p:txBody>
      </p:sp>
      <p:sp>
        <p:nvSpPr>
          <p:cNvPr id="8" name="Rectangle 16"/>
          <p:cNvSpPr txBox="1">
            <a:spLocks/>
          </p:cNvSpPr>
          <p:nvPr/>
        </p:nvSpPr>
        <p:spPr>
          <a:xfrm>
            <a:off x="1828800" y="3638550"/>
            <a:ext cx="3352800" cy="1066800"/>
          </a:xfrm>
          <a:prstGeom prst="rect">
            <a:avLst/>
          </a:prstGeo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endParaRPr lang="en-US" sz="1200" dirty="0" smtClean="0"/>
          </a:p>
          <a:p>
            <a:pPr algn="ctr"/>
            <a:endParaRPr lang="en-US" sz="1200" dirty="0" smtClean="0">
              <a:solidFill>
                <a:srgbClr val="FF6600"/>
              </a:solidFill>
            </a:endParaRPr>
          </a:p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 </a:t>
            </a:r>
          </a:p>
          <a:p>
            <a:pPr algn="ctr"/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914400" y="2571750"/>
            <a:ext cx="304800" cy="45720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14400" y="1276350"/>
            <a:ext cx="3048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6"/>
          <p:cNvSpPr txBox="1">
            <a:spLocks/>
          </p:cNvSpPr>
          <p:nvPr/>
        </p:nvSpPr>
        <p:spPr>
          <a:xfrm>
            <a:off x="1828800" y="1276350"/>
            <a:ext cx="2971800" cy="990600"/>
          </a:xfrm>
          <a:prstGeom prst="rect">
            <a:avLst/>
          </a:prstGeo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z="2000" dirty="0">
                <a:solidFill>
                  <a:srgbClr val="FFFF00"/>
                </a:solidFill>
              </a:rPr>
              <a:t>t</a:t>
            </a:r>
            <a:r>
              <a:rPr lang="en-US" sz="2000" dirty="0" smtClean="0">
                <a:solidFill>
                  <a:srgbClr val="FFFF00"/>
                </a:solidFill>
              </a:rPr>
              <a:t>he focus</a:t>
            </a:r>
            <a:endParaRPr lang="en-US" sz="2000" dirty="0">
              <a:solidFill>
                <a:srgbClr val="FFFF00"/>
              </a:solidFill>
            </a:endParaRPr>
          </a:p>
          <a:p>
            <a:pPr marL="171450" indent="-171450" algn="l">
              <a:buFont typeface="Arial"/>
              <a:buChar char="•"/>
            </a:pPr>
            <a:r>
              <a:rPr lang="en-US" sz="1200" dirty="0" smtClean="0"/>
              <a:t>our impact</a:t>
            </a:r>
          </a:p>
          <a:p>
            <a:pPr marL="171450" indent="-171450" algn="l">
              <a:buFont typeface="Arial"/>
              <a:buChar char="•"/>
            </a:pPr>
            <a:r>
              <a:rPr lang="en-US" sz="1200" dirty="0"/>
              <a:t>t</a:t>
            </a:r>
            <a:r>
              <a:rPr lang="en-US" sz="1200" dirty="0" smtClean="0"/>
              <a:t>ribal housing</a:t>
            </a:r>
          </a:p>
          <a:p>
            <a:pPr algn="l"/>
            <a:endParaRPr lang="en-US" sz="1050" dirty="0" smtClean="0"/>
          </a:p>
          <a:p>
            <a:pPr algn="l"/>
            <a:endParaRPr lang="en-US" sz="1050" dirty="0"/>
          </a:p>
          <a:p>
            <a:pPr algn="l"/>
            <a:endParaRPr lang="en-US" sz="1100" dirty="0"/>
          </a:p>
        </p:txBody>
      </p:sp>
      <p:sp>
        <p:nvSpPr>
          <p:cNvPr id="18" name="Rectangle 16"/>
          <p:cNvSpPr txBox="1">
            <a:spLocks/>
          </p:cNvSpPr>
          <p:nvPr/>
        </p:nvSpPr>
        <p:spPr>
          <a:xfrm>
            <a:off x="3747654" y="285750"/>
            <a:ext cx="5167746" cy="685800"/>
          </a:xfrm>
          <a:prstGeom prst="rect">
            <a:avLst/>
          </a:prstGeo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>
                <a:latin typeface="Arial Narrow"/>
                <a:cs typeface="Arial Narrow"/>
              </a:rPr>
              <a:t>o</a:t>
            </a:r>
            <a:r>
              <a:rPr lang="en-US" sz="2400" dirty="0" smtClean="0">
                <a:latin typeface="Arial Narrow"/>
                <a:cs typeface="Arial Narrow"/>
              </a:rPr>
              <a:t> v e r v </a:t>
            </a:r>
            <a:r>
              <a:rPr lang="en-US" sz="2400" dirty="0" err="1" smtClean="0">
                <a:latin typeface="Arial Narrow"/>
                <a:cs typeface="Arial Narrow"/>
              </a:rPr>
              <a:t>i</a:t>
            </a:r>
            <a:r>
              <a:rPr lang="en-US" sz="2400" dirty="0" smtClean="0">
                <a:latin typeface="Arial Narrow"/>
                <a:cs typeface="Arial Narrow"/>
              </a:rPr>
              <a:t> e w </a:t>
            </a:r>
          </a:p>
          <a:p>
            <a:endParaRPr lang="en-US" sz="1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81000" y="742950"/>
            <a:ext cx="845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16"/>
          <p:cNvSpPr txBox="1">
            <a:spLocks/>
          </p:cNvSpPr>
          <p:nvPr/>
        </p:nvSpPr>
        <p:spPr>
          <a:xfrm>
            <a:off x="3810000" y="819150"/>
            <a:ext cx="5105400" cy="609600"/>
          </a:xfrm>
          <a:prstGeom prst="rect">
            <a:avLst/>
          </a:prstGeo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3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999599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J Pre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962150"/>
            <a:ext cx="3048000" cy="2286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13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742950"/>
            <a:ext cx="845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14400" y="971550"/>
            <a:ext cx="2286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763000" y="209550"/>
            <a:ext cx="762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6"/>
          <p:cNvSpPr txBox="1">
            <a:spLocks/>
          </p:cNvSpPr>
          <p:nvPr/>
        </p:nvSpPr>
        <p:spPr>
          <a:xfrm>
            <a:off x="1524000" y="971550"/>
            <a:ext cx="5943600" cy="609600"/>
          </a:xfrm>
          <a:prstGeom prst="rect">
            <a:avLst/>
          </a:prstGeo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z="2000" dirty="0" smtClean="0">
                <a:solidFill>
                  <a:srgbClr val="FFFF00"/>
                </a:solidFill>
              </a:rPr>
              <a:t>Why sustainable energy design approach? </a:t>
            </a:r>
            <a:endParaRPr lang="en-US" sz="2000" dirty="0">
              <a:solidFill>
                <a:srgbClr val="FFFF00"/>
              </a:solidFill>
            </a:endParaRPr>
          </a:p>
          <a:p>
            <a:pPr algn="l"/>
            <a:endParaRPr lang="en-US" sz="1050" dirty="0" smtClean="0"/>
          </a:p>
          <a:p>
            <a:pPr algn="l"/>
            <a:endParaRPr lang="en-US" sz="1050" dirty="0"/>
          </a:p>
          <a:p>
            <a:pPr algn="l"/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6629400" y="28575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 Narrow"/>
                <a:cs typeface="Arial Narrow"/>
              </a:rPr>
              <a:t>introduction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7800" y="1276350"/>
            <a:ext cx="5715000" cy="283154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600" dirty="0" smtClean="0">
                <a:latin typeface="Arial Narrow"/>
                <a:cs typeface="Arial Narrow"/>
              </a:rPr>
              <a:t>	</a:t>
            </a:r>
            <a:r>
              <a:rPr lang="en-US" sz="1600" dirty="0" smtClean="0">
                <a:solidFill>
                  <a:srgbClr val="008000"/>
                </a:solidFill>
                <a:latin typeface="Arial Narrow"/>
                <a:cs typeface="Arial Narrow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 Narrow"/>
                <a:cs typeface="Arial Narrow"/>
              </a:rPr>
              <a:t>Addressing issues of climate and microclimate designs</a:t>
            </a:r>
          </a:p>
          <a:p>
            <a:pPr lvl="1"/>
            <a:endParaRPr lang="en-US" dirty="0" smtClean="0">
              <a:latin typeface="Arial Narrow"/>
              <a:cs typeface="Arial Narrow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 Narrow"/>
                <a:cs typeface="Arial Narrow"/>
              </a:rPr>
              <a:t>Reducing CO</a:t>
            </a:r>
            <a:r>
              <a:rPr lang="en-US" baseline="-25000" dirty="0" smtClean="0">
                <a:latin typeface="Arial Narrow"/>
                <a:cs typeface="Arial Narrow"/>
              </a:rPr>
              <a:t>2</a:t>
            </a:r>
            <a:r>
              <a:rPr lang="en-US" dirty="0" smtClean="0">
                <a:latin typeface="Arial Narrow"/>
                <a:cs typeface="Arial Narrow"/>
              </a:rPr>
              <a:t> Gas Emissions</a:t>
            </a:r>
          </a:p>
          <a:p>
            <a:endParaRPr lang="en-US" dirty="0">
              <a:latin typeface="Arial Narrow"/>
              <a:cs typeface="Arial Narrow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 Narrow"/>
                <a:cs typeface="Arial Narrow"/>
              </a:rPr>
              <a:t>Appropriating better material &amp; methods</a:t>
            </a:r>
          </a:p>
          <a:p>
            <a:endParaRPr lang="en-US" dirty="0" smtClean="0">
              <a:latin typeface="Arial Narrow"/>
              <a:cs typeface="Arial Narrow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 Narrow"/>
                <a:cs typeface="Arial Narrow"/>
              </a:rPr>
              <a:t>Passive solar design</a:t>
            </a:r>
          </a:p>
          <a:p>
            <a:pPr lvl="1"/>
            <a:endParaRPr lang="en-US" dirty="0" smtClean="0">
              <a:latin typeface="Arial Narrow"/>
              <a:cs typeface="Arial Narrow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 Narrow"/>
                <a:cs typeface="Arial Narrow"/>
              </a:rPr>
              <a:t>Achieving </a:t>
            </a:r>
            <a:r>
              <a:rPr lang="en-US" dirty="0" smtClean="0">
                <a:solidFill>
                  <a:srgbClr val="CCFFCC"/>
                </a:solidFill>
                <a:latin typeface="Arial Narrow"/>
                <a:cs typeface="Arial Narrow"/>
              </a:rPr>
              <a:t>human thermal comfort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700" y="3675410"/>
            <a:ext cx="3238500" cy="13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089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14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742950"/>
            <a:ext cx="845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14400" y="971550"/>
            <a:ext cx="2286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763000" y="209550"/>
            <a:ext cx="762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6"/>
          <p:cNvSpPr txBox="1">
            <a:spLocks/>
          </p:cNvSpPr>
          <p:nvPr/>
        </p:nvSpPr>
        <p:spPr>
          <a:xfrm>
            <a:off x="1524000" y="971550"/>
            <a:ext cx="2971800" cy="990600"/>
          </a:xfrm>
          <a:prstGeom prst="rect">
            <a:avLst/>
          </a:prstGeo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z="2000" dirty="0">
                <a:solidFill>
                  <a:srgbClr val="FFFF00"/>
                </a:solidFill>
              </a:rPr>
              <a:t>t</a:t>
            </a:r>
            <a:r>
              <a:rPr lang="en-US" sz="2000" dirty="0" smtClean="0">
                <a:solidFill>
                  <a:srgbClr val="FFFF00"/>
                </a:solidFill>
              </a:rPr>
              <a:t>he focus</a:t>
            </a:r>
            <a:endParaRPr lang="en-US" sz="2000" dirty="0">
              <a:solidFill>
                <a:srgbClr val="FFFF00"/>
              </a:solidFill>
            </a:endParaRPr>
          </a:p>
          <a:p>
            <a:pPr algn="l"/>
            <a:endParaRPr lang="en-US" sz="1050" dirty="0" smtClean="0"/>
          </a:p>
          <a:p>
            <a:pPr algn="l"/>
            <a:endParaRPr lang="en-US" sz="1050" dirty="0"/>
          </a:p>
          <a:p>
            <a:pPr algn="l"/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6629400" y="28575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 Narrow"/>
                <a:cs typeface="Arial Narrow"/>
              </a:rPr>
              <a:t>c</a:t>
            </a:r>
            <a:r>
              <a:rPr lang="en-US" dirty="0" smtClean="0">
                <a:latin typeface="Arial Narrow"/>
                <a:cs typeface="Arial Narrow"/>
              </a:rPr>
              <a:t>urrent conditions</a:t>
            </a: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1" y="3257550"/>
            <a:ext cx="2334450" cy="1387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428749"/>
            <a:ext cx="2286000" cy="17122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0" y="1047750"/>
            <a:ext cx="3657600" cy="283154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 Narrow"/>
                <a:cs typeface="Arial Narrow"/>
              </a:rPr>
              <a:t>Tribal Housing – Navajo Nation</a:t>
            </a:r>
            <a:r>
              <a:rPr lang="en-US" sz="1600" dirty="0" smtClean="0">
                <a:latin typeface="Arial Narrow"/>
                <a:cs typeface="Arial Narrow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Arial Narrow"/>
                <a:cs typeface="Arial Narrow"/>
              </a:rPr>
              <a:t>Poor conditions</a:t>
            </a:r>
          </a:p>
          <a:p>
            <a:endParaRPr lang="en-US" sz="1600" dirty="0" smtClean="0">
              <a:latin typeface="Arial Narrow"/>
              <a:cs typeface="Arial Narrow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Arial Narrow"/>
                <a:cs typeface="Arial Narrow"/>
              </a:rPr>
              <a:t>Building materials deterioration</a:t>
            </a:r>
          </a:p>
          <a:p>
            <a:endParaRPr lang="en-US" sz="1400" dirty="0">
              <a:latin typeface="Arial Narrow"/>
              <a:cs typeface="Arial Narrow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Arial Narrow"/>
                <a:cs typeface="Arial Narrow"/>
              </a:rPr>
              <a:t>Unbalanced HVAC systems</a:t>
            </a:r>
          </a:p>
          <a:p>
            <a:endParaRPr lang="en-US" sz="1600" dirty="0" smtClean="0">
              <a:latin typeface="Arial Narrow"/>
              <a:cs typeface="Arial Narrow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Arial Narrow"/>
                <a:cs typeface="Arial Narrow"/>
              </a:rPr>
              <a:t>Poor constructability = poor building performance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83269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381000" y="742950"/>
            <a:ext cx="845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15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763000" y="209550"/>
            <a:ext cx="762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14400" y="971550"/>
            <a:ext cx="2286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3181350"/>
            <a:ext cx="2057400" cy="21544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800" dirty="0" smtClean="0"/>
              <a:t>(</a:t>
            </a:r>
            <a:r>
              <a:rPr lang="en-US" sz="700" dirty="0"/>
              <a:t>Times photo - Paul </a:t>
            </a:r>
            <a:r>
              <a:rPr lang="en-US" sz="700" dirty="0" err="1"/>
              <a:t>Natonabah</a:t>
            </a:r>
            <a:r>
              <a:rPr lang="en-US" sz="700" dirty="0" smtClean="0"/>
              <a:t>)</a:t>
            </a:r>
            <a:endParaRPr lang="en-US" sz="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733550"/>
            <a:ext cx="1371601" cy="15270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7000" y="1352550"/>
            <a:ext cx="3810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 smtClean="0"/>
              <a:t>Typical Tribal Housing Standards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Federal Standards: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R</a:t>
            </a:r>
            <a:r>
              <a:rPr lang="en-US" sz="1400" dirty="0"/>
              <a:t>-30 </a:t>
            </a:r>
            <a:r>
              <a:rPr lang="en-US" sz="1400" dirty="0" smtClean="0"/>
              <a:t>= ceilings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R</a:t>
            </a:r>
            <a:r>
              <a:rPr lang="en-US" sz="1400" dirty="0"/>
              <a:t>-</a:t>
            </a:r>
            <a:r>
              <a:rPr lang="en-US" sz="1400" dirty="0" smtClean="0"/>
              <a:t>15</a:t>
            </a:r>
            <a:r>
              <a:rPr lang="en-US" sz="1400" dirty="0"/>
              <a:t> </a:t>
            </a:r>
            <a:r>
              <a:rPr lang="en-US" sz="1400" dirty="0" smtClean="0"/>
              <a:t>= walls</a:t>
            </a:r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600" dirty="0" smtClean="0">
                <a:solidFill>
                  <a:srgbClr val="CCFFCC"/>
                </a:solidFill>
              </a:rPr>
              <a:t>Design Climate Zone Standards: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CCFFCC"/>
                </a:solidFill>
              </a:rPr>
              <a:t>R</a:t>
            </a:r>
            <a:r>
              <a:rPr lang="en-US" sz="1400" dirty="0">
                <a:solidFill>
                  <a:srgbClr val="CCFFCC"/>
                </a:solidFill>
              </a:rPr>
              <a:t>-38 </a:t>
            </a:r>
            <a:r>
              <a:rPr lang="en-US" sz="1400" dirty="0" smtClean="0">
                <a:solidFill>
                  <a:srgbClr val="CCFFCC"/>
                </a:solidFill>
              </a:rPr>
              <a:t>= ceilings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CCFFCC"/>
                </a:solidFill>
              </a:rPr>
              <a:t>R</a:t>
            </a:r>
            <a:r>
              <a:rPr lang="en-US" sz="1400" dirty="0">
                <a:solidFill>
                  <a:srgbClr val="CCFFCC"/>
                </a:solidFill>
              </a:rPr>
              <a:t>-20 </a:t>
            </a:r>
            <a:r>
              <a:rPr lang="en-US" sz="1400" dirty="0" smtClean="0">
                <a:solidFill>
                  <a:srgbClr val="CCFFCC"/>
                </a:solidFill>
              </a:rPr>
              <a:t>= </a:t>
            </a:r>
            <a:r>
              <a:rPr lang="en-US" sz="1400" dirty="0">
                <a:solidFill>
                  <a:srgbClr val="CCFFCC"/>
                </a:solidFill>
              </a:rPr>
              <a:t>w</a:t>
            </a:r>
            <a:r>
              <a:rPr lang="en-US" sz="1400" dirty="0" smtClean="0">
                <a:solidFill>
                  <a:srgbClr val="CCFFCC"/>
                </a:solidFill>
              </a:rPr>
              <a:t>alls</a:t>
            </a:r>
            <a:endParaRPr lang="en-US" sz="1400" dirty="0">
              <a:solidFill>
                <a:srgbClr val="CCFFCC"/>
              </a:solidFill>
            </a:endParaRPr>
          </a:p>
        </p:txBody>
      </p:sp>
      <p:pic>
        <p:nvPicPr>
          <p:cNvPr id="4" name="Picture 3" descr="IF0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3406442"/>
            <a:ext cx="1371600" cy="114650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553200" y="28575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 Narrow"/>
                <a:cs typeface="Arial Narrow"/>
              </a:rPr>
              <a:t>t</a:t>
            </a:r>
            <a:r>
              <a:rPr lang="en-US" dirty="0" smtClean="0">
                <a:latin typeface="Arial Narrow"/>
                <a:cs typeface="Arial Narrow"/>
              </a:rPr>
              <a:t>ribal housing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20" name="Rectangle 16"/>
          <p:cNvSpPr txBox="1">
            <a:spLocks/>
          </p:cNvSpPr>
          <p:nvPr/>
        </p:nvSpPr>
        <p:spPr>
          <a:xfrm>
            <a:off x="1524000" y="971550"/>
            <a:ext cx="2971800" cy="990600"/>
          </a:xfrm>
          <a:prstGeom prst="rect">
            <a:avLst/>
          </a:prstGeo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z="2000" dirty="0">
                <a:solidFill>
                  <a:srgbClr val="FFFF00"/>
                </a:solidFill>
              </a:rPr>
              <a:t>t</a:t>
            </a:r>
            <a:r>
              <a:rPr lang="en-US" sz="2000" dirty="0" smtClean="0">
                <a:solidFill>
                  <a:srgbClr val="FFFF00"/>
                </a:solidFill>
              </a:rPr>
              <a:t>he focus</a:t>
            </a:r>
            <a:endParaRPr lang="en-US" sz="2000" dirty="0">
              <a:solidFill>
                <a:srgbClr val="FFFF00"/>
              </a:solidFill>
            </a:endParaRPr>
          </a:p>
          <a:p>
            <a:pPr algn="l"/>
            <a:endParaRPr lang="en-US" sz="1050" dirty="0" smtClean="0"/>
          </a:p>
          <a:p>
            <a:pPr algn="l"/>
            <a:endParaRPr lang="en-US" sz="1050" dirty="0"/>
          </a:p>
          <a:p>
            <a:pPr algn="l"/>
            <a:endParaRPr lang="en-US" sz="1100" dirty="0"/>
          </a:p>
        </p:txBody>
      </p:sp>
      <p:pic>
        <p:nvPicPr>
          <p:cNvPr id="8" name="Picture 7" descr="Zone 1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352550"/>
            <a:ext cx="2327327" cy="3009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05600" y="104775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Climate zone 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9978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81000" y="285751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Problem Statement           		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16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-76200" y="742950"/>
            <a:ext cx="9220200" cy="0"/>
          </a:xfrm>
          <a:prstGeom prst="line">
            <a:avLst/>
          </a:prstGeom>
          <a:ln w="190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62000" y="1312605"/>
            <a:ext cx="381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+mj-lt"/>
              </a:rPr>
              <a:t>Climatic Zone:	5</a:t>
            </a:r>
          </a:p>
          <a:p>
            <a:endParaRPr lang="en-US" sz="1600" dirty="0">
              <a:solidFill>
                <a:srgbClr val="FFFFFF"/>
              </a:solidFill>
              <a:latin typeface="+mj-lt"/>
            </a:endParaRPr>
          </a:p>
          <a:p>
            <a:r>
              <a:rPr lang="en-US" sz="1600" dirty="0" smtClean="0">
                <a:solidFill>
                  <a:srgbClr val="FFFFFF"/>
                </a:solidFill>
                <a:latin typeface="+mj-lt"/>
              </a:rPr>
              <a:t>Location:	Winslow, AZ</a:t>
            </a:r>
          </a:p>
          <a:p>
            <a:endParaRPr lang="en-US" sz="1600" dirty="0">
              <a:solidFill>
                <a:srgbClr val="FFFFFF"/>
              </a:solidFill>
              <a:latin typeface="+mj-lt"/>
            </a:endParaRPr>
          </a:p>
          <a:p>
            <a:r>
              <a:rPr lang="en-US" sz="1600" dirty="0" smtClean="0">
                <a:solidFill>
                  <a:srgbClr val="FFFFFF"/>
                </a:solidFill>
                <a:latin typeface="+mj-lt"/>
              </a:rPr>
              <a:t>Unit SF:		1,620 SF</a:t>
            </a:r>
          </a:p>
          <a:p>
            <a:endParaRPr lang="en-US" sz="1600" dirty="0">
              <a:solidFill>
                <a:srgbClr val="FFFFFF"/>
              </a:solidFill>
              <a:latin typeface="+mj-lt"/>
            </a:endParaRPr>
          </a:p>
          <a:p>
            <a:endParaRPr lang="en-US" sz="1600" dirty="0" smtClean="0">
              <a:solidFill>
                <a:srgbClr val="FFFFFF"/>
              </a:solidFill>
              <a:latin typeface="+mj-lt"/>
            </a:endParaRPr>
          </a:p>
          <a:p>
            <a:endParaRPr lang="en-US" sz="1600" dirty="0">
              <a:solidFill>
                <a:srgbClr val="FFFFFF"/>
              </a:solidFill>
              <a:latin typeface="+mj-lt"/>
            </a:endParaRPr>
          </a:p>
          <a:p>
            <a:endParaRPr lang="en-US" sz="1600" dirty="0" smtClean="0">
              <a:solidFill>
                <a:srgbClr val="FFFFFF"/>
              </a:solidFill>
              <a:latin typeface="+mj-lt"/>
            </a:endParaRPr>
          </a:p>
          <a:p>
            <a:endParaRPr lang="en-US" sz="1600" dirty="0" smtClean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8" name="Picture 7" descr="Zone 5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" r="5979" b="17640"/>
          <a:stretch/>
        </p:blipFill>
        <p:spPr>
          <a:xfrm>
            <a:off x="4267200" y="971550"/>
            <a:ext cx="3216536" cy="374978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324600" y="2190750"/>
            <a:ext cx="304800" cy="304800"/>
          </a:xfrm>
          <a:prstGeom prst="ellipse">
            <a:avLst/>
          </a:prstGeom>
          <a:solidFill>
            <a:srgbClr val="FF0000">
              <a:alpha val="5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763000" y="209550"/>
            <a:ext cx="762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6000">
        <p:fade/>
      </p:transition>
    </mc:Choice>
    <mc:Fallback xmlns="">
      <p:transition xmlns:p14="http://schemas.microsoft.com/office/powerpoint/2010/main" spd="med" advTm="8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17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086600" y="4629150"/>
            <a:ext cx="16594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Model Rendering: By Cliff Johns</a:t>
            </a:r>
            <a:endParaRPr lang="en-US" sz="8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200400" y="1047750"/>
            <a:ext cx="5722006" cy="3581400"/>
            <a:chOff x="914400" y="755695"/>
            <a:chExt cx="7010400" cy="4387805"/>
          </a:xfrm>
        </p:grpSpPr>
        <p:pic>
          <p:nvPicPr>
            <p:cNvPr id="8" name="Picture 7" descr="SectionCUT VIEW-1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755695"/>
              <a:ext cx="7010400" cy="438780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495800" y="3028950"/>
              <a:ext cx="76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latin typeface="+mj-lt"/>
                </a:rPr>
                <a:t>Living</a:t>
              </a:r>
              <a:endParaRPr lang="en-US" sz="1100" b="1" dirty="0"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24400" y="1962150"/>
              <a:ext cx="76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latin typeface="+mj-lt"/>
                </a:rPr>
                <a:t>Kitchen</a:t>
              </a:r>
              <a:endParaRPr lang="en-US" sz="1100" b="1" dirty="0"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29000" y="2724150"/>
              <a:ext cx="76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latin typeface="+mj-lt"/>
                </a:rPr>
                <a:t>BR 1</a:t>
              </a:r>
              <a:endParaRPr lang="en-US" sz="1100" b="1" dirty="0"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14600" y="2266950"/>
              <a:ext cx="76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latin typeface="+mj-lt"/>
                </a:rPr>
                <a:t>BR 2</a:t>
              </a:r>
              <a:endParaRPr lang="en-US" sz="1100" b="1" dirty="0"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10000" y="1657350"/>
              <a:ext cx="76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latin typeface="+mj-lt"/>
                </a:rPr>
                <a:t>BR 3</a:t>
              </a:r>
              <a:endParaRPr lang="en-US" sz="1100" b="1" dirty="0"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48000" y="1504950"/>
              <a:ext cx="762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latin typeface="+mj-lt"/>
                </a:rPr>
                <a:t>Bath</a:t>
              </a:r>
              <a:endParaRPr lang="en-US" sz="1000" b="1" dirty="0">
                <a:latin typeface="+mj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05400" y="2495550"/>
              <a:ext cx="76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latin typeface="+mj-lt"/>
                </a:rPr>
                <a:t>Dining</a:t>
              </a:r>
              <a:endParaRPr lang="en-US" sz="1100" b="1" dirty="0"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72200" y="2495550"/>
              <a:ext cx="76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err="1" smtClean="0">
                  <a:latin typeface="+mj-lt"/>
                </a:rPr>
                <a:t>Sto</a:t>
              </a:r>
              <a:endParaRPr lang="en-US" sz="1100" b="1" dirty="0">
                <a:latin typeface="+mj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562600" y="3562350"/>
              <a:ext cx="76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latin typeface="+mj-lt"/>
                </a:rPr>
                <a:t>Carport</a:t>
              </a:r>
              <a:endParaRPr lang="en-US" sz="1100" b="1" dirty="0"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57600" y="3790950"/>
              <a:ext cx="76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latin typeface="+mj-lt"/>
                </a:rPr>
                <a:t>Entry</a:t>
              </a:r>
              <a:endParaRPr lang="en-US" sz="1100" b="1" dirty="0"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05400" y="1428750"/>
              <a:ext cx="76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latin typeface="+mj-lt"/>
                </a:rPr>
                <a:t>Patio</a:t>
              </a:r>
              <a:endParaRPr lang="en-US" sz="1100" b="1" dirty="0">
                <a:latin typeface="+mj-lt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57200" y="1504950"/>
            <a:ext cx="3124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  <a:latin typeface="+mj-lt"/>
              </a:rPr>
              <a:t>Problems: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+mj-lt"/>
              </a:rPr>
              <a:t>Small Kitchen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+mj-lt"/>
              </a:rPr>
              <a:t>Small Bedrooms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+mj-lt"/>
              </a:rPr>
              <a:t>Overcrowding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+mj-lt"/>
              </a:rPr>
              <a:t>Small Dining Area</a:t>
            </a:r>
          </a:p>
          <a:p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886200" y="971550"/>
            <a:ext cx="5105400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1000" y="285751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Tribal Housing		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-76200" y="742950"/>
            <a:ext cx="9220200" cy="0"/>
          </a:xfrm>
          <a:prstGeom prst="line">
            <a:avLst/>
          </a:prstGeom>
          <a:ln w="190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8763000" y="209550"/>
            <a:ext cx="762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5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6000">
        <p:fade/>
      </p:transition>
    </mc:Choice>
    <mc:Fallback xmlns="">
      <p:transition xmlns:p14="http://schemas.microsoft.com/office/powerpoint/2010/main" spd="med" advTm="8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28575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  <a:latin typeface="+mj-lt"/>
              </a:rPr>
              <a:t>Psychrometric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 Chart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 descr="Chart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839887"/>
            <a:ext cx="3439652" cy="2112863"/>
          </a:xfrm>
          <a:prstGeom prst="rect">
            <a:avLst/>
          </a:prstGeom>
        </p:spPr>
      </p:pic>
      <p:pic>
        <p:nvPicPr>
          <p:cNvPr id="6" name="Picture 5" descr="Chart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883" y="3028950"/>
            <a:ext cx="3419917" cy="20574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847897"/>
              </p:ext>
            </p:extLst>
          </p:nvPr>
        </p:nvGraphicFramePr>
        <p:xfrm>
          <a:off x="1295400" y="819151"/>
          <a:ext cx="3505200" cy="3962403"/>
        </p:xfrm>
        <a:graphic>
          <a:graphicData uri="http://schemas.openxmlformats.org/drawingml/2006/table">
            <a:tbl>
              <a:tblPr/>
              <a:tblGrid>
                <a:gridCol w="830178"/>
                <a:gridCol w="676442"/>
                <a:gridCol w="999290"/>
                <a:gridCol w="999290"/>
              </a:tblGrid>
              <a:tr h="201516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Climate Region:      Wiinslow, AZ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036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62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Dry Bulb Temperature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262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Max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6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Summer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Jun 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62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Jul 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62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Aug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62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6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Winter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Dec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62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Jan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62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Feb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62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6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6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62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Relative Humidty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262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Max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6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Summer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Jun 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62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Jul 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62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Aug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62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6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Winter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Dec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62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Jan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62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Feb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13" marR="9513" marT="9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8763000" y="209550"/>
            <a:ext cx="762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76200" y="742950"/>
            <a:ext cx="9220200" cy="0"/>
          </a:xfrm>
          <a:prstGeom prst="line">
            <a:avLst/>
          </a:prstGeom>
          <a:ln w="190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52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6000">
        <p:fade/>
      </p:transition>
    </mc:Choice>
    <mc:Fallback xmlns="">
      <p:transition xmlns:p14="http://schemas.microsoft.com/office/powerpoint/2010/main" spd="med" advTm="8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sychrometricChart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125" y="907292"/>
            <a:ext cx="6642475" cy="410285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19</a:t>
            </a:fld>
            <a:endParaRPr lang="en-US" dirty="0"/>
          </a:p>
        </p:txBody>
      </p:sp>
      <p:sp>
        <p:nvSpPr>
          <p:cNvPr id="30" name="Freeform 29"/>
          <p:cNvSpPr/>
          <p:nvPr/>
        </p:nvSpPr>
        <p:spPr>
          <a:xfrm>
            <a:off x="4580240" y="1977936"/>
            <a:ext cx="2582559" cy="1889214"/>
          </a:xfrm>
          <a:custGeom>
            <a:avLst/>
            <a:gdLst>
              <a:gd name="connsiteX0" fmla="*/ 0 w 2519132"/>
              <a:gd name="connsiteY0" fmla="*/ 1617049 h 1818312"/>
              <a:gd name="connsiteX1" fmla="*/ 0 w 2519132"/>
              <a:gd name="connsiteY1" fmla="*/ 1617049 h 1818312"/>
              <a:gd name="connsiteX2" fmla="*/ 69398 w 2519132"/>
              <a:gd name="connsiteY2" fmla="*/ 1540707 h 1818312"/>
              <a:gd name="connsiteX3" fmla="*/ 2304000 w 2519132"/>
              <a:gd name="connsiteY3" fmla="*/ 0 h 1818312"/>
              <a:gd name="connsiteX4" fmla="*/ 2519132 w 2519132"/>
              <a:gd name="connsiteY4" fmla="*/ 117982 h 1818312"/>
              <a:gd name="connsiteX5" fmla="*/ 2297060 w 2519132"/>
              <a:gd name="connsiteY5" fmla="*/ 1297803 h 1818312"/>
              <a:gd name="connsiteX6" fmla="*/ 55518 w 2519132"/>
              <a:gd name="connsiteY6" fmla="*/ 1818312 h 1818312"/>
              <a:gd name="connsiteX7" fmla="*/ 0 w 2519132"/>
              <a:gd name="connsiteY7" fmla="*/ 1617049 h 181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9132" h="1818312">
                <a:moveTo>
                  <a:pt x="0" y="1617049"/>
                </a:moveTo>
                <a:lnTo>
                  <a:pt x="0" y="1617049"/>
                </a:lnTo>
                <a:lnTo>
                  <a:pt x="69398" y="1540707"/>
                </a:lnTo>
                <a:lnTo>
                  <a:pt x="2304000" y="0"/>
                </a:lnTo>
                <a:lnTo>
                  <a:pt x="2519132" y="117982"/>
                </a:lnTo>
                <a:lnTo>
                  <a:pt x="2297060" y="1297803"/>
                </a:lnTo>
                <a:lnTo>
                  <a:pt x="55518" y="1818312"/>
                </a:lnTo>
                <a:lnTo>
                  <a:pt x="0" y="1617049"/>
                </a:lnTo>
                <a:close/>
              </a:path>
            </a:pathLst>
          </a:custGeom>
          <a:solidFill>
            <a:srgbClr val="008000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2667000" y="1188780"/>
            <a:ext cx="1874520" cy="66879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" pitchFamily="2" charset="2"/>
              <a:buChar char="§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1600" u="sng" dirty="0" smtClean="0">
                <a:solidFill>
                  <a:srgbClr val="000000"/>
                </a:solidFill>
                <a:latin typeface="+mj-lt"/>
              </a:rPr>
              <a:t>Summer Months:</a:t>
            </a:r>
          </a:p>
          <a:p>
            <a:pPr marL="36576" indent="0">
              <a:buNone/>
            </a:pPr>
            <a:r>
              <a:rPr 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June</a:t>
            </a:r>
          </a:p>
          <a:p>
            <a:pPr marL="36576" indent="0">
              <a:buNone/>
            </a:pPr>
            <a:r>
              <a:rPr 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July</a:t>
            </a:r>
          </a:p>
          <a:p>
            <a:pPr marL="36576" indent="0">
              <a:buNone/>
            </a:pPr>
            <a:r>
              <a:rPr 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August</a:t>
            </a:r>
          </a:p>
          <a:p>
            <a:pPr marL="36576" indent="0">
              <a:buNone/>
            </a:pP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3810000" y="2103180"/>
            <a:ext cx="533400" cy="11370"/>
          </a:xfrm>
          <a:prstGeom prst="line">
            <a:avLst/>
          </a:prstGeom>
          <a:ln w="76200" cmpd="sng">
            <a:solidFill>
              <a:srgbClr val="0000FF"/>
            </a:solidFill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10000" y="1874580"/>
            <a:ext cx="533400" cy="0"/>
          </a:xfrm>
          <a:prstGeom prst="line">
            <a:avLst/>
          </a:prstGeom>
          <a:ln w="76200" cmpd="sng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810000" y="1645980"/>
            <a:ext cx="533400" cy="0"/>
          </a:xfrm>
          <a:prstGeom prst="line">
            <a:avLst/>
          </a:prstGeom>
          <a:ln w="76200" cmpd="sng">
            <a:solidFill>
              <a:srgbClr val="FFFF00"/>
            </a:solidFill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648200" y="2114550"/>
            <a:ext cx="2209800" cy="1524000"/>
          </a:xfrm>
          <a:prstGeom prst="line">
            <a:avLst/>
          </a:prstGeom>
          <a:ln w="76200" cmpd="sng">
            <a:solidFill>
              <a:srgbClr val="0000FF"/>
            </a:solidFill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029200" y="2114550"/>
            <a:ext cx="1981200" cy="1371600"/>
          </a:xfrm>
          <a:prstGeom prst="line">
            <a:avLst/>
          </a:prstGeom>
          <a:ln w="76200" cmpd="sng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648200" y="3272790"/>
            <a:ext cx="2133601" cy="441960"/>
          </a:xfrm>
          <a:prstGeom prst="line">
            <a:avLst/>
          </a:prstGeom>
          <a:ln w="76200" cmpd="sng">
            <a:solidFill>
              <a:srgbClr val="FFFF00"/>
            </a:solidFill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2"/>
          <p:cNvSpPr txBox="1">
            <a:spLocks/>
          </p:cNvSpPr>
          <p:nvPr/>
        </p:nvSpPr>
        <p:spPr>
          <a:xfrm>
            <a:off x="228600" y="971550"/>
            <a:ext cx="2438400" cy="1676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" pitchFamily="2" charset="2"/>
              <a:buChar char="§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1600" u="sng" dirty="0" smtClean="0">
                <a:solidFill>
                  <a:srgbClr val="FFFFFF"/>
                </a:solidFill>
                <a:latin typeface="+mj-lt"/>
              </a:rPr>
              <a:t>Design Strategies:</a:t>
            </a:r>
          </a:p>
          <a:p>
            <a:pPr marL="225425" indent="-188913">
              <a:buFont typeface="Arial"/>
              <a:buChar char="•"/>
            </a:pPr>
            <a:r>
              <a:rPr lang="en-US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Passive Solar Heating</a:t>
            </a:r>
          </a:p>
          <a:p>
            <a:pPr marL="225425" indent="-188913">
              <a:buFont typeface="Arial"/>
              <a:buChar char="•"/>
            </a:pPr>
            <a:r>
              <a:rPr lang="en-US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High Mass Cooling</a:t>
            </a:r>
          </a:p>
          <a:p>
            <a:pPr marL="225425" indent="-188913">
              <a:buFont typeface="Arial"/>
              <a:buChar char="•"/>
            </a:pPr>
            <a:r>
              <a:rPr lang="en-US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High mass Cooling w/</a:t>
            </a:r>
          </a:p>
          <a:p>
            <a:pPr marL="36512" indent="0">
              <a:buNone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Ventilation</a:t>
            </a:r>
          </a:p>
          <a:p>
            <a:pPr marL="225425" indent="-188913">
              <a:buFont typeface="Arial"/>
              <a:buChar char="•"/>
            </a:pPr>
            <a:r>
              <a:rPr lang="en-US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Natural Ventilation</a:t>
            </a:r>
          </a:p>
          <a:p>
            <a:pPr marL="225425" indent="-188913">
              <a:buFont typeface="Arial"/>
              <a:buChar char="•"/>
            </a:pPr>
            <a:r>
              <a:rPr lang="en-US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Evaporative Cooling</a:t>
            </a:r>
          </a:p>
          <a:p>
            <a:pPr marL="225425" indent="-188913">
              <a:buFont typeface="Arial"/>
              <a:buChar char="•"/>
            </a:pPr>
            <a:endParaRPr lang="en-US" sz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6576" indent="0">
              <a:buNone/>
            </a:pPr>
            <a:endParaRPr lang="en-US" sz="1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sz="1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sz="1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28575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  <a:latin typeface="+mj-lt"/>
              </a:rPr>
              <a:t>Psychrometric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 Chart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-76200" y="742950"/>
            <a:ext cx="9220200" cy="0"/>
          </a:xfrm>
          <a:prstGeom prst="line">
            <a:avLst/>
          </a:prstGeom>
          <a:ln w="190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763000" y="209550"/>
            <a:ext cx="762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5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6000">
        <p:fade/>
      </p:transition>
    </mc:Choice>
    <mc:Fallback xmlns="">
      <p:transition xmlns:p14="http://schemas.microsoft.com/office/powerpoint/2010/main" spd="med" advTm="8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2</a:t>
            </a:fld>
            <a:endParaRPr lang="en-US" dirty="0"/>
          </a:p>
        </p:txBody>
      </p:sp>
      <p:sp>
        <p:nvSpPr>
          <p:cNvPr id="20" name="Rectangle 16"/>
          <p:cNvSpPr txBox="1">
            <a:spLocks/>
          </p:cNvSpPr>
          <p:nvPr/>
        </p:nvSpPr>
        <p:spPr>
          <a:xfrm>
            <a:off x="1524000" y="2343150"/>
            <a:ext cx="5167746" cy="685800"/>
          </a:xfrm>
          <a:prstGeom prst="rect">
            <a:avLst/>
          </a:prstGeo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>
                <a:latin typeface="Arial Narrow"/>
                <a:cs typeface="Arial Narrow"/>
              </a:rPr>
              <a:t>s</a:t>
            </a:r>
            <a:r>
              <a:rPr lang="en-US" sz="2400" dirty="0" smtClean="0">
                <a:latin typeface="Arial Narrow"/>
                <a:cs typeface="Arial Narrow"/>
              </a:rPr>
              <a:t> u s t a </a:t>
            </a:r>
            <a:r>
              <a:rPr lang="en-US" sz="2400" dirty="0" err="1" smtClean="0">
                <a:latin typeface="Arial Narrow"/>
                <a:cs typeface="Arial Narrow"/>
              </a:rPr>
              <a:t>i</a:t>
            </a:r>
            <a:r>
              <a:rPr lang="en-US" sz="2400" dirty="0" smtClean="0">
                <a:latin typeface="Arial Narrow"/>
                <a:cs typeface="Arial Narrow"/>
              </a:rPr>
              <a:t> n a b l e   .   h o u s </a:t>
            </a:r>
            <a:r>
              <a:rPr lang="en-US" sz="2400" dirty="0" err="1" smtClean="0">
                <a:latin typeface="Arial Narrow"/>
                <a:cs typeface="Arial Narrow"/>
              </a:rPr>
              <a:t>i</a:t>
            </a:r>
            <a:r>
              <a:rPr lang="en-US" sz="2400" dirty="0" smtClean="0">
                <a:latin typeface="Arial Narrow"/>
                <a:cs typeface="Arial Narrow"/>
              </a:rPr>
              <a:t> n g</a:t>
            </a:r>
          </a:p>
          <a:p>
            <a:endParaRPr lang="en-US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20</a:t>
            </a:fld>
            <a:endParaRPr lang="en-US" dirty="0"/>
          </a:p>
        </p:txBody>
      </p:sp>
      <p:pic>
        <p:nvPicPr>
          <p:cNvPr id="4" name="Picture 3" descr="PsychrometricChart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125" y="907292"/>
            <a:ext cx="6642475" cy="4102858"/>
          </a:xfrm>
          <a:prstGeom prst="rect">
            <a:avLst/>
          </a:prstGeom>
        </p:spPr>
      </p:pic>
      <p:sp>
        <p:nvSpPr>
          <p:cNvPr id="13" name="Text Placeholder 2"/>
          <p:cNvSpPr txBox="1">
            <a:spLocks/>
          </p:cNvSpPr>
          <p:nvPr/>
        </p:nvSpPr>
        <p:spPr>
          <a:xfrm>
            <a:off x="2590800" y="1123950"/>
            <a:ext cx="1874520" cy="66879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" pitchFamily="2" charset="2"/>
              <a:buChar char="§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1600" u="sng" dirty="0" smtClean="0">
                <a:solidFill>
                  <a:srgbClr val="000000"/>
                </a:solidFill>
                <a:latin typeface="+mj-lt"/>
              </a:rPr>
              <a:t>Winter Months:</a:t>
            </a:r>
          </a:p>
          <a:p>
            <a:pPr marL="36576" indent="0">
              <a:buNone/>
            </a:pPr>
            <a:r>
              <a:rPr 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December</a:t>
            </a:r>
          </a:p>
          <a:p>
            <a:pPr marL="36576" indent="0">
              <a:buNone/>
            </a:pPr>
            <a:endParaRPr lang="en-US" sz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6576" indent="0">
              <a:buNone/>
            </a:pPr>
            <a:r>
              <a:rPr 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January</a:t>
            </a:r>
          </a:p>
          <a:p>
            <a:pPr marL="36576" indent="0">
              <a:buNone/>
            </a:pPr>
            <a:endParaRPr lang="en-US" sz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6576" indent="0">
              <a:buNone/>
            </a:pPr>
            <a:r>
              <a:rPr 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February</a:t>
            </a:r>
          </a:p>
          <a:p>
            <a:pPr marL="36576" indent="0">
              <a:buNone/>
            </a:pP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657600" y="2419350"/>
            <a:ext cx="533400" cy="0"/>
          </a:xfrm>
          <a:prstGeom prst="line">
            <a:avLst/>
          </a:prstGeom>
          <a:ln w="76200" cmpd="sng">
            <a:solidFill>
              <a:srgbClr val="FF6600"/>
            </a:solidFill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657600" y="1581150"/>
            <a:ext cx="533400" cy="0"/>
          </a:xfrm>
          <a:prstGeom prst="line">
            <a:avLst/>
          </a:prstGeom>
          <a:ln w="76200" cmpd="sng">
            <a:solidFill>
              <a:srgbClr val="000000"/>
            </a:solidFill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657600" y="1962150"/>
            <a:ext cx="533400" cy="0"/>
          </a:xfrm>
          <a:prstGeom prst="line">
            <a:avLst/>
          </a:prstGeom>
          <a:ln w="76200" cmpd="sng">
            <a:solidFill>
              <a:srgbClr val="FFE315"/>
            </a:solidFill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3048000" y="3257550"/>
            <a:ext cx="1981200" cy="990600"/>
          </a:xfrm>
          <a:custGeom>
            <a:avLst/>
            <a:gdLst>
              <a:gd name="connsiteX0" fmla="*/ 6195 w 1926683"/>
              <a:gd name="connsiteY0" fmla="*/ 669073 h 935463"/>
              <a:gd name="connsiteX1" fmla="*/ 0 w 1926683"/>
              <a:gd name="connsiteY1" fmla="*/ 935463 h 935463"/>
              <a:gd name="connsiteX2" fmla="*/ 1926683 w 1926683"/>
              <a:gd name="connsiteY2" fmla="*/ 396488 h 935463"/>
              <a:gd name="connsiteX3" fmla="*/ 1784195 w 1926683"/>
              <a:gd name="connsiteY3" fmla="*/ 0 h 935463"/>
              <a:gd name="connsiteX4" fmla="*/ 6195 w 1926683"/>
              <a:gd name="connsiteY4" fmla="*/ 669073 h 93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683" h="935463">
                <a:moveTo>
                  <a:pt x="6195" y="669073"/>
                </a:moveTo>
                <a:lnTo>
                  <a:pt x="0" y="935463"/>
                </a:lnTo>
                <a:lnTo>
                  <a:pt x="1926683" y="396488"/>
                </a:lnTo>
                <a:lnTo>
                  <a:pt x="1784195" y="0"/>
                </a:lnTo>
                <a:lnTo>
                  <a:pt x="6195" y="669073"/>
                </a:lnTo>
                <a:close/>
              </a:path>
            </a:pathLst>
          </a:custGeom>
          <a:solidFill>
            <a:srgbClr val="008000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124200" y="3714750"/>
            <a:ext cx="1371600" cy="381000"/>
          </a:xfrm>
          <a:prstGeom prst="line">
            <a:avLst/>
          </a:prstGeom>
          <a:ln w="76200" cmpd="sng">
            <a:solidFill>
              <a:srgbClr val="FFE315"/>
            </a:solidFill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352800" y="3714750"/>
            <a:ext cx="762000" cy="228600"/>
          </a:xfrm>
          <a:prstGeom prst="line">
            <a:avLst/>
          </a:prstGeom>
          <a:ln w="76200" cmpd="sng">
            <a:solidFill>
              <a:srgbClr val="000000"/>
            </a:solidFill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276600" y="3486150"/>
            <a:ext cx="1676400" cy="381000"/>
          </a:xfrm>
          <a:prstGeom prst="line">
            <a:avLst/>
          </a:prstGeom>
          <a:ln w="76200" cmpd="sng">
            <a:solidFill>
              <a:srgbClr val="FF6600"/>
            </a:solidFill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 txBox="1">
            <a:spLocks/>
          </p:cNvSpPr>
          <p:nvPr/>
        </p:nvSpPr>
        <p:spPr>
          <a:xfrm>
            <a:off x="228600" y="971550"/>
            <a:ext cx="2438400" cy="1676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" pitchFamily="2" charset="2"/>
              <a:buChar char="§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1600" u="sng" dirty="0" smtClean="0">
                <a:solidFill>
                  <a:srgbClr val="FFFFFF"/>
                </a:solidFill>
                <a:latin typeface="+mj-lt"/>
              </a:rPr>
              <a:t>Design Strategies:</a:t>
            </a:r>
          </a:p>
          <a:p>
            <a:pPr marL="225425" indent="-188913">
              <a:buFont typeface="Arial"/>
              <a:buChar char="•"/>
            </a:pPr>
            <a:r>
              <a:rPr lang="en-US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Active Solar</a:t>
            </a:r>
          </a:p>
          <a:p>
            <a:pPr marL="225425" indent="-188913">
              <a:buFont typeface="Arial"/>
              <a:buChar char="•"/>
            </a:pPr>
            <a:r>
              <a:rPr lang="en-US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Conventional heating</a:t>
            </a:r>
          </a:p>
          <a:p>
            <a:pPr marL="225425" indent="-188913">
              <a:buFont typeface="Arial"/>
              <a:buChar char="•"/>
            </a:pPr>
            <a:r>
              <a:rPr lang="en-US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Passive Solar Heating</a:t>
            </a:r>
          </a:p>
          <a:p>
            <a:pPr marL="225425" indent="-188913">
              <a:buFont typeface="Arial"/>
              <a:buChar char="•"/>
            </a:pPr>
            <a:r>
              <a:rPr lang="en-US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Humidification</a:t>
            </a:r>
          </a:p>
          <a:p>
            <a:pPr marL="36576" indent="0">
              <a:buNone/>
            </a:pPr>
            <a:endParaRPr lang="en-US" sz="1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sz="1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sz="1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28575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  <a:latin typeface="+mj-lt"/>
              </a:rPr>
              <a:t>Psychrometric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 Chart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-76200" y="742950"/>
            <a:ext cx="9220200" cy="0"/>
          </a:xfrm>
          <a:prstGeom prst="line">
            <a:avLst/>
          </a:prstGeom>
          <a:ln w="190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763000" y="209550"/>
            <a:ext cx="762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6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6000">
        <p:fade/>
      </p:transition>
    </mc:Choice>
    <mc:Fallback xmlns="">
      <p:transition xmlns:p14="http://schemas.microsoft.com/office/powerpoint/2010/main" spd="med" advTm="8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600200" y="895350"/>
            <a:ext cx="6096000" cy="424815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 descr="NHA annual Us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22" b="32807"/>
          <a:stretch/>
        </p:blipFill>
        <p:spPr>
          <a:xfrm>
            <a:off x="1309390" y="2800350"/>
            <a:ext cx="5686425" cy="2514600"/>
          </a:xfrm>
          <a:prstGeom prst="rect">
            <a:avLst/>
          </a:prstGeom>
        </p:spPr>
      </p:pic>
      <p:pic>
        <p:nvPicPr>
          <p:cNvPr id="7" name="Picture 6" descr="NHA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71" b="33094"/>
          <a:stretch/>
        </p:blipFill>
        <p:spPr>
          <a:xfrm>
            <a:off x="1842790" y="971550"/>
            <a:ext cx="5396210" cy="2286000"/>
          </a:xfrm>
          <a:prstGeom prst="rect">
            <a:avLst/>
          </a:prstGeom>
        </p:spPr>
      </p:pic>
      <p:pic>
        <p:nvPicPr>
          <p:cNvPr id="8" name="Picture 7" descr="Nahata copy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6" t="37335" r="34318" b="38277"/>
          <a:stretch/>
        </p:blipFill>
        <p:spPr>
          <a:xfrm>
            <a:off x="0" y="3714750"/>
            <a:ext cx="1223588" cy="125441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-76200" y="742950"/>
            <a:ext cx="9220200" cy="0"/>
          </a:xfrm>
          <a:prstGeom prst="line">
            <a:avLst/>
          </a:prstGeom>
          <a:ln w="190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" y="285751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Energy-10 Code Analysis           		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63000" y="209550"/>
            <a:ext cx="762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7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6000">
        <p:fade/>
      </p:transition>
    </mc:Choice>
    <mc:Fallback xmlns="">
      <p:transition xmlns:p14="http://schemas.microsoft.com/office/powerpoint/2010/main" spd="med" advTm="8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22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285751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Energy Code Analysis           		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8" name="Picture 7" descr="Zone 5 P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47750"/>
            <a:ext cx="6382199" cy="332643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886200" y="971550"/>
            <a:ext cx="5105400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86200" y="4324350"/>
            <a:ext cx="5105400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-76200" y="742950"/>
            <a:ext cx="9220200" cy="0"/>
          </a:xfrm>
          <a:prstGeom prst="line">
            <a:avLst/>
          </a:prstGeom>
          <a:ln w="190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763000" y="209550"/>
            <a:ext cx="762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7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6000">
        <p:fade/>
      </p:transition>
    </mc:Choice>
    <mc:Fallback xmlns="">
      <p:transition xmlns:p14="http://schemas.microsoft.com/office/powerpoint/2010/main" spd="med" advTm="8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23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742950"/>
            <a:ext cx="845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763000" y="209550"/>
            <a:ext cx="76200" cy="45720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6"/>
          <p:cNvSpPr txBox="1">
            <a:spLocks/>
          </p:cNvSpPr>
          <p:nvPr/>
        </p:nvSpPr>
        <p:spPr>
          <a:xfrm>
            <a:off x="1828800" y="2647950"/>
            <a:ext cx="5257800" cy="914400"/>
          </a:xfrm>
          <a:prstGeom prst="rect">
            <a:avLst/>
          </a:prstGeo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z="2000" dirty="0" smtClean="0">
                <a:solidFill>
                  <a:srgbClr val="00A500"/>
                </a:solidFill>
              </a:rPr>
              <a:t>tools </a:t>
            </a:r>
            <a:endParaRPr lang="en-US" sz="2000" dirty="0">
              <a:solidFill>
                <a:srgbClr val="00A500"/>
              </a:solidFill>
            </a:endParaRPr>
          </a:p>
          <a:p>
            <a:pPr marL="171450" indent="-171450" algn="l">
              <a:buFont typeface="Arial"/>
              <a:buChar char="•"/>
            </a:pPr>
            <a:r>
              <a:rPr lang="en-US" sz="1200" dirty="0" smtClean="0"/>
              <a:t>sustainable design practices</a:t>
            </a:r>
          </a:p>
          <a:p>
            <a:pPr marL="171450" indent="-171450" algn="l">
              <a:buFont typeface="Arial"/>
              <a:buChar char="•"/>
            </a:pPr>
            <a:r>
              <a:rPr lang="en-US" sz="1200" dirty="0"/>
              <a:t>building </a:t>
            </a:r>
            <a:r>
              <a:rPr lang="en-US" sz="1200" dirty="0" smtClean="0"/>
              <a:t>retrofits</a:t>
            </a:r>
          </a:p>
          <a:p>
            <a:pPr marL="171450" indent="-171450" algn="l">
              <a:buFont typeface="Arial"/>
              <a:buChar char="•"/>
            </a:pPr>
            <a:r>
              <a:rPr lang="en-US" sz="1200" dirty="0" smtClean="0"/>
              <a:t>HED</a:t>
            </a:r>
            <a:endParaRPr lang="en-US" sz="1200" dirty="0"/>
          </a:p>
          <a:p>
            <a:pPr algn="l"/>
            <a:endParaRPr lang="en-US" sz="1200" dirty="0" smtClean="0"/>
          </a:p>
          <a:p>
            <a:pPr marL="171450" indent="-171450" algn="l">
              <a:buFont typeface="Arial"/>
              <a:buChar char="•"/>
            </a:pPr>
            <a:endParaRPr lang="en-US" sz="1200" dirty="0" smtClean="0"/>
          </a:p>
          <a:p>
            <a:pPr algn="l"/>
            <a:endParaRPr lang="en-US" sz="1050" dirty="0"/>
          </a:p>
          <a:p>
            <a:pPr algn="ctr"/>
            <a:endParaRPr lang="en-US" sz="1200" dirty="0" smtClean="0">
              <a:solidFill>
                <a:srgbClr val="CCFFCC"/>
              </a:solidFill>
            </a:endParaRPr>
          </a:p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 </a:t>
            </a:r>
          </a:p>
          <a:p>
            <a:pPr algn="ctr"/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914400" y="2647950"/>
            <a:ext cx="304800" cy="45720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09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629150"/>
            <a:ext cx="9144000" cy="5143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24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742950"/>
            <a:ext cx="845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4629150"/>
            <a:ext cx="228600" cy="51435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63000" y="209550"/>
            <a:ext cx="76200" cy="45720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8600" y="462028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  <a:r>
              <a:rPr lang="en-US" sz="2000" dirty="0" smtClean="0"/>
              <a:t>technical</a:t>
            </a:r>
            <a:endParaRPr lang="en-US" sz="1200" dirty="0"/>
          </a:p>
        </p:txBody>
      </p:sp>
      <p:grpSp>
        <p:nvGrpSpPr>
          <p:cNvPr id="3" name="Group 2"/>
          <p:cNvGrpSpPr/>
          <p:nvPr/>
        </p:nvGrpSpPr>
        <p:grpSpPr>
          <a:xfrm>
            <a:off x="533400" y="819150"/>
            <a:ext cx="7924800" cy="1524000"/>
            <a:chOff x="-45720" y="697230"/>
            <a:chExt cx="9514146" cy="2157205"/>
          </a:xfrm>
        </p:grpSpPr>
        <p:pic>
          <p:nvPicPr>
            <p:cNvPr id="21" name="Picture 20" descr="adobe 1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-45720" y="697230"/>
              <a:ext cx="1824457" cy="2126846"/>
            </a:xfrm>
            <a:prstGeom prst="rect">
              <a:avLst/>
            </a:prstGeom>
          </p:spPr>
        </p:pic>
        <p:pic>
          <p:nvPicPr>
            <p:cNvPr id="22" name="Picture 21" descr="rammearth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3886200" y="697230"/>
              <a:ext cx="1600200" cy="2149382"/>
            </a:xfrm>
            <a:prstGeom prst="rect">
              <a:avLst/>
            </a:prstGeom>
          </p:spPr>
        </p:pic>
        <p:pic>
          <p:nvPicPr>
            <p:cNvPr id="23" name="Picture 22" descr="straw bale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983624" y="697230"/>
              <a:ext cx="1763423" cy="2141300"/>
            </a:xfrm>
            <a:prstGeom prst="rect">
              <a:avLst/>
            </a:prstGeom>
          </p:spPr>
        </p:pic>
        <p:pic>
          <p:nvPicPr>
            <p:cNvPr id="24" name="Picture 23" descr="recylcedmater.jp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623560" y="697231"/>
              <a:ext cx="1578668" cy="2149382"/>
            </a:xfrm>
            <a:prstGeom prst="rect">
              <a:avLst/>
            </a:prstGeom>
          </p:spPr>
        </p:pic>
        <p:pic>
          <p:nvPicPr>
            <p:cNvPr id="25" name="Picture 24" descr="precast-concrete-panels-500x500.jp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1221" y="697230"/>
              <a:ext cx="2157205" cy="2157205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5257800" y="28575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 Narrow"/>
                <a:cs typeface="Arial Narrow"/>
              </a:rPr>
              <a:t>s</a:t>
            </a:r>
            <a:r>
              <a:rPr lang="en-US" dirty="0" smtClean="0">
                <a:latin typeface="Arial Narrow"/>
                <a:cs typeface="Arial Narrow"/>
              </a:rPr>
              <a:t>ustainable design practices</a:t>
            </a: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4" name="Picture 3" descr="femaleHogan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3126921"/>
            <a:ext cx="1828800" cy="1197429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pic>
        <p:nvPicPr>
          <p:cNvPr id="5" name="Picture 4" descr="maleHogan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3166895"/>
            <a:ext cx="1752600" cy="1157455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  <p:sp>
        <p:nvSpPr>
          <p:cNvPr id="7" name="Down Arrow 6"/>
          <p:cNvSpPr/>
          <p:nvPr/>
        </p:nvSpPr>
        <p:spPr>
          <a:xfrm>
            <a:off x="2057400" y="2495550"/>
            <a:ext cx="533400" cy="53340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4800600" y="3333750"/>
            <a:ext cx="533400" cy="68580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4324350"/>
            <a:ext cx="1219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Photo:  Richard K. </a:t>
            </a:r>
            <a:r>
              <a:rPr lang="en-US" sz="600" dirty="0" err="1" smtClean="0"/>
              <a:t>Begay</a:t>
            </a:r>
            <a:endParaRPr lang="en-US" sz="600" dirty="0"/>
          </a:p>
        </p:txBody>
      </p:sp>
      <p:sp>
        <p:nvSpPr>
          <p:cNvPr id="26" name="TextBox 25"/>
          <p:cNvSpPr txBox="1"/>
          <p:nvPr/>
        </p:nvSpPr>
        <p:spPr>
          <a:xfrm>
            <a:off x="2590800" y="4324350"/>
            <a:ext cx="1219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Photo:  Richard K. </a:t>
            </a:r>
            <a:r>
              <a:rPr lang="en-US" sz="600" dirty="0" err="1" smtClean="0"/>
              <a:t>Begay</a:t>
            </a:r>
            <a:endParaRPr lang="en-US" sz="600" dirty="0"/>
          </a:p>
        </p:txBody>
      </p:sp>
      <p:sp>
        <p:nvSpPr>
          <p:cNvPr id="27" name="TextBox 26"/>
          <p:cNvSpPr txBox="1"/>
          <p:nvPr/>
        </p:nvSpPr>
        <p:spPr>
          <a:xfrm>
            <a:off x="5943600" y="4400550"/>
            <a:ext cx="21336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Courtesy: </a:t>
            </a:r>
            <a:r>
              <a:rPr lang="en-US" sz="600" dirty="0" err="1" smtClean="0"/>
              <a:t>Benally</a:t>
            </a:r>
            <a:r>
              <a:rPr lang="en-US" sz="600" dirty="0" smtClean="0"/>
              <a:t> House 2007- </a:t>
            </a:r>
            <a:r>
              <a:rPr lang="en-US" sz="600" dirty="0" err="1"/>
              <a:t>DesignBuildBLUFF</a:t>
            </a:r>
            <a:endParaRPr lang="en-US" sz="600" dirty="0"/>
          </a:p>
        </p:txBody>
      </p:sp>
      <p:sp>
        <p:nvSpPr>
          <p:cNvPr id="28" name="TextBox 27"/>
          <p:cNvSpPr txBox="1"/>
          <p:nvPr/>
        </p:nvSpPr>
        <p:spPr>
          <a:xfrm>
            <a:off x="1143000" y="234315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 Narrow"/>
                <a:cs typeface="Arial Narrow"/>
              </a:rPr>
              <a:t>m</a:t>
            </a:r>
            <a:r>
              <a:rPr lang="en-US" dirty="0" smtClean="0">
                <a:latin typeface="Arial Narrow"/>
                <a:cs typeface="Arial Narrow"/>
              </a:rPr>
              <a:t>aterials &amp; methods</a:t>
            </a: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9800" y="2647950"/>
            <a:ext cx="2057400" cy="175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584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629150"/>
            <a:ext cx="9144000" cy="5143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25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742950"/>
            <a:ext cx="845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4629150"/>
            <a:ext cx="228600" cy="51435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63000" y="209550"/>
            <a:ext cx="76200" cy="45720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8600" y="462028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  <a:r>
              <a:rPr lang="en-US" sz="2000" dirty="0" smtClean="0"/>
              <a:t>indigenous architecture &amp; materials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28575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 Narrow"/>
                <a:cs typeface="Arial Narrow"/>
              </a:rPr>
              <a:t>s</a:t>
            </a:r>
            <a:r>
              <a:rPr lang="en-US" dirty="0" smtClean="0">
                <a:latin typeface="Arial Narrow"/>
                <a:cs typeface="Arial Narrow"/>
              </a:rPr>
              <a:t>ustainable design practices</a:t>
            </a: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971550"/>
            <a:ext cx="1641475" cy="1397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2800350"/>
            <a:ext cx="1658620" cy="1411592"/>
          </a:xfrm>
          <a:prstGeom prst="rect">
            <a:avLst/>
          </a:prstGeom>
        </p:spPr>
      </p:pic>
      <p:pic>
        <p:nvPicPr>
          <p:cNvPr id="4" name="Picture 3" descr="Navajo Hogan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933244"/>
            <a:ext cx="1981200" cy="14885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571750"/>
            <a:ext cx="25400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1200150"/>
            <a:ext cx="915340" cy="1225497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 rot="5400000">
            <a:off x="5486400" y="2952750"/>
            <a:ext cx="533400" cy="68580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6200000">
            <a:off x="5524500" y="1695450"/>
            <a:ext cx="533400" cy="60960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3"/>
          <a:stretch/>
        </p:blipFill>
        <p:spPr>
          <a:xfrm>
            <a:off x="3657600" y="1504950"/>
            <a:ext cx="1371600" cy="8961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6999" y="2724150"/>
            <a:ext cx="1969225" cy="12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76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26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742950"/>
            <a:ext cx="845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763000" y="209550"/>
            <a:ext cx="76200" cy="45720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6"/>
          <p:cNvSpPr txBox="1">
            <a:spLocks/>
          </p:cNvSpPr>
          <p:nvPr/>
        </p:nvSpPr>
        <p:spPr>
          <a:xfrm>
            <a:off x="685800" y="971550"/>
            <a:ext cx="5257800" cy="2971800"/>
          </a:xfrm>
          <a:prstGeom prst="rect">
            <a:avLst/>
          </a:prstGeo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dirty="0">
                <a:solidFill>
                  <a:srgbClr val="00A500"/>
                </a:solidFill>
              </a:rPr>
              <a:t>e</a:t>
            </a:r>
            <a:r>
              <a:rPr lang="en-US" dirty="0" smtClean="0">
                <a:solidFill>
                  <a:srgbClr val="00A500"/>
                </a:solidFill>
              </a:rPr>
              <a:t>nergy </a:t>
            </a:r>
            <a:r>
              <a:rPr lang="en-US" dirty="0">
                <a:solidFill>
                  <a:srgbClr val="00A500"/>
                </a:solidFill>
              </a:rPr>
              <a:t>d</a:t>
            </a:r>
            <a:r>
              <a:rPr lang="en-US" dirty="0" smtClean="0">
                <a:solidFill>
                  <a:srgbClr val="00A500"/>
                </a:solidFill>
              </a:rPr>
              <a:t>esign strategies</a:t>
            </a:r>
          </a:p>
          <a:p>
            <a:pPr algn="l"/>
            <a:endParaRPr lang="en-US" dirty="0" smtClean="0">
              <a:solidFill>
                <a:srgbClr val="00A500"/>
              </a:solidFill>
            </a:endParaRPr>
          </a:p>
          <a:p>
            <a:pPr marL="171450" indent="-171450" algn="l"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hermal mass</a:t>
            </a:r>
          </a:p>
          <a:p>
            <a:pPr algn="l"/>
            <a:endParaRPr lang="en-US" dirty="0" smtClean="0"/>
          </a:p>
          <a:p>
            <a:pPr marL="171450" indent="-171450" algn="l">
              <a:buFont typeface="Arial"/>
              <a:buChar char="•"/>
            </a:pPr>
            <a:r>
              <a:rPr lang="en-US" dirty="0"/>
              <a:t>b</a:t>
            </a:r>
            <a:r>
              <a:rPr lang="en-US" dirty="0" smtClean="0"/>
              <a:t>uilding </a:t>
            </a:r>
            <a:r>
              <a:rPr lang="en-US" dirty="0"/>
              <a:t>o</a:t>
            </a:r>
            <a:r>
              <a:rPr lang="en-US" dirty="0" smtClean="0"/>
              <a:t>rientation</a:t>
            </a:r>
          </a:p>
          <a:p>
            <a:pPr algn="l"/>
            <a:endParaRPr lang="en-US" dirty="0" smtClean="0"/>
          </a:p>
          <a:p>
            <a:pPr marL="171450" indent="-171450" algn="l">
              <a:buFont typeface="Arial"/>
              <a:buChar char="•"/>
            </a:pPr>
            <a:r>
              <a:rPr lang="en-US" dirty="0"/>
              <a:t>p</a:t>
            </a:r>
            <a:r>
              <a:rPr lang="en-US" dirty="0" smtClean="0"/>
              <a:t>assive solar</a:t>
            </a:r>
          </a:p>
          <a:p>
            <a:pPr algn="l"/>
            <a:endParaRPr lang="en-US" dirty="0" smtClean="0"/>
          </a:p>
          <a:p>
            <a:pPr marL="171450" indent="-171450" algn="l"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hading</a:t>
            </a:r>
          </a:p>
          <a:p>
            <a:pPr algn="l"/>
            <a:endParaRPr lang="en-US" dirty="0" smtClean="0"/>
          </a:p>
          <a:p>
            <a:pPr marL="171450" indent="-171450" algn="l">
              <a:buFont typeface="Arial"/>
              <a:buChar char="•"/>
            </a:pPr>
            <a:r>
              <a:rPr lang="en-US" dirty="0"/>
              <a:t>n</a:t>
            </a:r>
            <a:r>
              <a:rPr lang="en-US" dirty="0" smtClean="0"/>
              <a:t>atural ventilation</a:t>
            </a:r>
          </a:p>
          <a:p>
            <a:pPr marL="171450" indent="-171450" algn="l">
              <a:buFont typeface="Arial"/>
              <a:buChar char="•"/>
            </a:pPr>
            <a:endParaRPr lang="en-US" dirty="0" smtClean="0"/>
          </a:p>
          <a:p>
            <a:pPr algn="l"/>
            <a:endParaRPr lang="en-US" dirty="0"/>
          </a:p>
          <a:p>
            <a:pPr algn="ctr"/>
            <a:endParaRPr lang="en-US" dirty="0" smtClean="0">
              <a:solidFill>
                <a:srgbClr val="CCFFCC"/>
              </a:solidFill>
            </a:endParaRP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311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629150"/>
            <a:ext cx="9144000" cy="5143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27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742950"/>
            <a:ext cx="845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4629150"/>
            <a:ext cx="228600" cy="51435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63000" y="209550"/>
            <a:ext cx="76200" cy="45720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8600" y="462028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  <a:r>
              <a:rPr lang="en-US" sz="2000" dirty="0" smtClean="0"/>
              <a:t>thermal mass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123950"/>
            <a:ext cx="5431318" cy="275381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257800" y="28575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 Narrow"/>
                <a:cs typeface="Arial Narrow"/>
              </a:rPr>
              <a:t>d</a:t>
            </a:r>
            <a:r>
              <a:rPr lang="en-US" dirty="0" smtClean="0">
                <a:latin typeface="Arial Narrow"/>
                <a:cs typeface="Arial Narrow"/>
              </a:rPr>
              <a:t>esign strategies</a:t>
            </a: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724150"/>
            <a:ext cx="1981200" cy="1686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819150"/>
            <a:ext cx="1981200" cy="16861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3943350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 Narrow"/>
                <a:cs typeface="Arial Narrow"/>
              </a:rPr>
              <a:t>d</a:t>
            </a:r>
            <a:r>
              <a:rPr lang="en-US" sz="1400" dirty="0" smtClean="0">
                <a:latin typeface="Arial Narrow"/>
                <a:cs typeface="Arial Narrow"/>
              </a:rPr>
              <a:t>esign strategies to consider for thermal mass</a:t>
            </a:r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2495551"/>
            <a:ext cx="2438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 Narrow"/>
                <a:cs typeface="Arial Narrow"/>
              </a:rPr>
              <a:t>Courtesy:  </a:t>
            </a:r>
            <a:r>
              <a:rPr lang="en-US" sz="600" dirty="0" err="1" smtClean="0">
                <a:latin typeface="Arial Narrow"/>
                <a:cs typeface="Arial Narrow"/>
              </a:rPr>
              <a:t>DesignBLUFF</a:t>
            </a:r>
            <a:endParaRPr lang="en-US" sz="600" dirty="0">
              <a:latin typeface="Arial Narrow"/>
              <a:cs typeface="Arial Narro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4400550"/>
            <a:ext cx="2438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 Narrow"/>
                <a:cs typeface="Arial Narrow"/>
              </a:rPr>
              <a:t>Courtesy:  </a:t>
            </a:r>
            <a:r>
              <a:rPr lang="en-US" sz="600" dirty="0" err="1" smtClean="0">
                <a:latin typeface="Arial Narrow"/>
                <a:cs typeface="Arial Narrow"/>
              </a:rPr>
              <a:t>DesignBLUFF</a:t>
            </a:r>
            <a:endParaRPr lang="en-US" sz="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853620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629150"/>
            <a:ext cx="9144000" cy="5143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28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742950"/>
            <a:ext cx="845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4629150"/>
            <a:ext cx="228600" cy="51435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63000" y="209550"/>
            <a:ext cx="76200" cy="45720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8600" y="462028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  <a:r>
              <a:rPr lang="en-US" sz="2000" dirty="0" smtClean="0"/>
              <a:t>building orientation</a:t>
            </a:r>
            <a:endParaRPr lang="en-US" sz="1200" dirty="0"/>
          </a:p>
        </p:txBody>
      </p:sp>
      <p:pic>
        <p:nvPicPr>
          <p:cNvPr id="14" name="Picture 13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0" y="971550"/>
            <a:ext cx="2133600" cy="1981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1" y="895350"/>
            <a:ext cx="2362200" cy="1443155"/>
          </a:xfrm>
          <a:prstGeom prst="rect">
            <a:avLst/>
          </a:prstGeom>
        </p:spPr>
      </p:pic>
      <p:pic>
        <p:nvPicPr>
          <p:cNvPr id="18" name="Picture 17" descr="wallsectionColor.ti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971550"/>
            <a:ext cx="2234891" cy="289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310515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Orient housing to south, rather than streets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257800" y="28575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 Narrow"/>
                <a:cs typeface="Arial Narrow"/>
              </a:rPr>
              <a:t>d</a:t>
            </a:r>
            <a:r>
              <a:rPr lang="en-US" dirty="0" smtClean="0">
                <a:latin typeface="Arial Narrow"/>
                <a:cs typeface="Arial Narrow"/>
              </a:rPr>
              <a:t>esign strategies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3943350"/>
            <a:ext cx="2438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 Narrow"/>
                <a:cs typeface="Arial Narrow"/>
              </a:rPr>
              <a:t>Rendering:  Cliff Johns- Solar angle study 2011</a:t>
            </a:r>
            <a:endParaRPr lang="en-US" sz="600" dirty="0"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999" y="2495550"/>
            <a:ext cx="2371093" cy="198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97155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summer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142875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winter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838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629150"/>
            <a:ext cx="9144000" cy="5143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29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742950"/>
            <a:ext cx="845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4629150"/>
            <a:ext cx="228600" cy="51435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63000" y="209550"/>
            <a:ext cx="76200" cy="45720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8600" y="462028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  <a:r>
              <a:rPr lang="en-US" sz="2000" dirty="0" smtClean="0"/>
              <a:t>shade studies</a:t>
            </a:r>
            <a:endParaRPr lang="en-US" sz="1200" dirty="0"/>
          </a:p>
        </p:txBody>
      </p:sp>
      <p:pic>
        <p:nvPicPr>
          <p:cNvPr id="4" name="Picture 3" descr="solarJune21 9AM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0" y="971550"/>
            <a:ext cx="1043593" cy="1358186"/>
          </a:xfrm>
          <a:prstGeom prst="rect">
            <a:avLst/>
          </a:prstGeom>
        </p:spPr>
      </p:pic>
      <p:pic>
        <p:nvPicPr>
          <p:cNvPr id="5" name="Picture 4" descr="solarJune21 100PM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0" y="971550"/>
            <a:ext cx="1049746" cy="13707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66800" y="2343150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June 21 @ 9AM</a:t>
            </a:r>
            <a:endParaRPr lang="en-US" sz="1000" dirty="0"/>
          </a:p>
        </p:txBody>
      </p:sp>
      <p:pic>
        <p:nvPicPr>
          <p:cNvPr id="7" name="Picture 6" descr="solarJune21 400PM.pdf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971550"/>
            <a:ext cx="955579" cy="1370763"/>
          </a:xfrm>
          <a:prstGeom prst="rect">
            <a:avLst/>
          </a:prstGeom>
        </p:spPr>
      </p:pic>
      <p:pic>
        <p:nvPicPr>
          <p:cNvPr id="13" name="Picture 12" descr="solarDec21 9AM.pdf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0" y="2876550"/>
            <a:ext cx="1372007" cy="137227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71800" y="2343150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June 21 @ 1PM</a:t>
            </a:r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4876800" y="2343150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June 21 @ 4PM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1143000" y="4248150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Dec 21 @ 9AM</a:t>
            </a:r>
            <a:endParaRPr lang="en-US" sz="1000" dirty="0"/>
          </a:p>
        </p:txBody>
      </p:sp>
      <p:pic>
        <p:nvPicPr>
          <p:cNvPr id="16" name="Picture 15" descr="solarDec21 12PM.pdf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0" y="2876550"/>
            <a:ext cx="1261367" cy="137964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048000" y="4248150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Dec 21 @ 1PM</a:t>
            </a:r>
            <a:endParaRPr lang="en-US" sz="1000" dirty="0"/>
          </a:p>
        </p:txBody>
      </p:sp>
      <p:pic>
        <p:nvPicPr>
          <p:cNvPr id="24" name="Picture 23" descr="solarDec21 3PM.pdf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2876550"/>
            <a:ext cx="1298255" cy="136488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876800" y="4248150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Dec 21 @ 4PM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228600" y="287655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Trajan Pro"/>
                <a:cs typeface="Trajan Pro"/>
              </a:rPr>
              <a:t>WINTER </a:t>
            </a:r>
          </a:p>
          <a:p>
            <a:r>
              <a:rPr lang="en-US" sz="1000" b="1" dirty="0" smtClean="0">
                <a:latin typeface="Trajan Pro"/>
                <a:cs typeface="Trajan Pro"/>
              </a:rPr>
              <a:t>SOLISTICE</a:t>
            </a:r>
            <a:endParaRPr lang="en-US" sz="1000" b="1" dirty="0">
              <a:latin typeface="Trajan Pro"/>
              <a:cs typeface="Trajan Pro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400" y="97155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Trajan Pro"/>
                <a:cs typeface="Trajan Pro"/>
              </a:rPr>
              <a:t>SUMMER </a:t>
            </a:r>
          </a:p>
          <a:p>
            <a:r>
              <a:rPr lang="en-US" sz="1000" b="1" dirty="0" smtClean="0">
                <a:latin typeface="Trajan Pro"/>
                <a:cs typeface="Trajan Pro"/>
              </a:rPr>
              <a:t>SOLISTICE</a:t>
            </a:r>
            <a:endParaRPr lang="en-US" sz="1000" b="1" dirty="0">
              <a:latin typeface="Trajan Pro"/>
              <a:cs typeface="Trajan Pro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57800" y="28575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 Narrow"/>
                <a:cs typeface="Arial Narrow"/>
              </a:rPr>
              <a:t>d</a:t>
            </a:r>
            <a:r>
              <a:rPr lang="en-US" dirty="0" smtClean="0">
                <a:latin typeface="Arial Narrow"/>
                <a:cs typeface="Arial Narrow"/>
              </a:rPr>
              <a:t>esign strategies</a:t>
            </a: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3" name="Picture 2" descr="knowledge ctr photo02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971550"/>
            <a:ext cx="2336800" cy="1453198"/>
          </a:xfrm>
          <a:prstGeom prst="rect">
            <a:avLst/>
          </a:prstGeom>
        </p:spPr>
      </p:pic>
      <p:pic>
        <p:nvPicPr>
          <p:cNvPr id="9" name="Picture 8" descr="knowledge ctr photo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2876550"/>
            <a:ext cx="2336800" cy="145319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400800" y="2387084"/>
            <a:ext cx="2438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 Narrow"/>
                <a:cs typeface="Arial Narrow"/>
              </a:rPr>
              <a:t>Rendering:  Cliff Johns – Sunset Knowledge Center Dec 2011 Design</a:t>
            </a:r>
            <a:endParaRPr lang="en-US" sz="600" dirty="0">
              <a:latin typeface="Arial Narrow"/>
              <a:cs typeface="Arial Narrow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77000" y="4292084"/>
            <a:ext cx="2438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 Narrow"/>
                <a:cs typeface="Arial Narrow"/>
              </a:rPr>
              <a:t>Rendering:  Cliff Johns – Sunset Knowledge Center Dec 2011 Design</a:t>
            </a:r>
            <a:endParaRPr lang="en-US" sz="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12023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3</a:t>
            </a:fld>
            <a:endParaRPr lang="en-US" dirty="0"/>
          </a:p>
        </p:txBody>
      </p:sp>
      <p:sp>
        <p:nvSpPr>
          <p:cNvPr id="20" name="Rectangle 16"/>
          <p:cNvSpPr txBox="1">
            <a:spLocks/>
          </p:cNvSpPr>
          <p:nvPr/>
        </p:nvSpPr>
        <p:spPr>
          <a:xfrm>
            <a:off x="1600200" y="2419350"/>
            <a:ext cx="3733800" cy="685800"/>
          </a:xfrm>
          <a:prstGeom prst="rect">
            <a:avLst/>
          </a:prstGeo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>
                <a:latin typeface="Arial Narrow"/>
                <a:cs typeface="Arial Narrow"/>
              </a:rPr>
              <a:t>sustainability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05934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629150"/>
            <a:ext cx="9144000" cy="5143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30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742950"/>
            <a:ext cx="845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4629150"/>
            <a:ext cx="228600" cy="51435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63000" y="209550"/>
            <a:ext cx="76200" cy="45720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8600" y="462028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  <a:r>
              <a:rPr lang="en-US" sz="2000" dirty="0" smtClean="0"/>
              <a:t>passive solar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971550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200" dirty="0" smtClean="0"/>
              <a:t>Rooftop PV panels</a:t>
            </a:r>
            <a:endParaRPr lang="en-US" sz="1200" dirty="0"/>
          </a:p>
        </p:txBody>
      </p:sp>
      <p:pic>
        <p:nvPicPr>
          <p:cNvPr id="4" name="Picture 3" descr="N Sreet perspective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1281906"/>
            <a:ext cx="3810000" cy="2369344"/>
          </a:xfrm>
          <a:prstGeom prst="rect">
            <a:avLst/>
          </a:prstGeom>
        </p:spPr>
      </p:pic>
      <p:pic>
        <p:nvPicPr>
          <p:cNvPr id="5" name="Picture 4" descr="SolarPanels SECTION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276350"/>
            <a:ext cx="3810000" cy="23734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48200" y="971550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200" dirty="0" smtClean="0"/>
              <a:t>Rooftop PV panels with </a:t>
            </a:r>
            <a:r>
              <a:rPr lang="en-US" sz="1200" dirty="0" err="1" smtClean="0"/>
              <a:t>greenroof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3638550"/>
            <a:ext cx="2438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 Narrow"/>
                <a:cs typeface="Arial Narrow"/>
              </a:rPr>
              <a:t>Rendering:  Cliff Johns – Sunset Knowledge Center Dec 2011 Design</a:t>
            </a:r>
            <a:endParaRPr lang="en-US" sz="600" dirty="0">
              <a:latin typeface="Arial Narrow"/>
              <a:cs typeface="Arial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0600" y="3638550"/>
            <a:ext cx="2438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 Narrow"/>
                <a:cs typeface="Arial Narrow"/>
              </a:rPr>
              <a:t>Rendering:  Cliff Johns – Leading Edge Design Competition- April 2012</a:t>
            </a:r>
            <a:endParaRPr lang="en-US" sz="600" dirty="0"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28575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 Narrow"/>
                <a:cs typeface="Arial Narrow"/>
              </a:rPr>
              <a:t>d</a:t>
            </a:r>
            <a:r>
              <a:rPr lang="en-US" dirty="0" smtClean="0">
                <a:latin typeface="Arial Narrow"/>
                <a:cs typeface="Arial Narrow"/>
              </a:rPr>
              <a:t>esign strategies</a:t>
            </a:r>
            <a:endParaRPr lang="en-US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996696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629150"/>
            <a:ext cx="9144000" cy="5143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31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742950"/>
            <a:ext cx="845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4629150"/>
            <a:ext cx="228600" cy="51435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63000" y="209550"/>
            <a:ext cx="76200" cy="45720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8600" y="462028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  <a:r>
              <a:rPr lang="en-US" sz="2000" dirty="0" smtClean="0"/>
              <a:t>shading</a:t>
            </a:r>
            <a:endParaRPr lang="en-US" sz="1200" dirty="0"/>
          </a:p>
        </p:txBody>
      </p:sp>
      <p:pic>
        <p:nvPicPr>
          <p:cNvPr id="12" name="Picture 1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971550"/>
            <a:ext cx="2057400" cy="16764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3" name="Picture 2" descr="third perspective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971550"/>
            <a:ext cx="2590800" cy="1611154"/>
          </a:xfrm>
          <a:prstGeom prst="rect">
            <a:avLst/>
          </a:prstGeom>
        </p:spPr>
      </p:pic>
      <p:pic>
        <p:nvPicPr>
          <p:cNvPr id="4" name="Picture 3" descr="N Sreet perspective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2800350"/>
            <a:ext cx="2593608" cy="1612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43600" y="2539484"/>
            <a:ext cx="2438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 Narrow"/>
                <a:cs typeface="Arial Narrow"/>
              </a:rPr>
              <a:t>Rendering by:  Cliff Johns – Leading Edge Competition 2012</a:t>
            </a:r>
            <a:endParaRPr lang="en-US" sz="600" dirty="0">
              <a:latin typeface="Arial Narrow"/>
              <a:cs typeface="Arial Narro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4368284"/>
            <a:ext cx="2438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 Narrow"/>
                <a:cs typeface="Arial Narrow"/>
              </a:rPr>
              <a:t>Rendering by:  Cliff Johns – Leading Edge Competition 2012</a:t>
            </a:r>
            <a:endParaRPr lang="en-US" sz="600" dirty="0"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2647950"/>
            <a:ext cx="2438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 Narrow"/>
                <a:cs typeface="Arial Narrow"/>
              </a:rPr>
              <a:t>Courtesy:  I’-</a:t>
            </a:r>
            <a:r>
              <a:rPr lang="en-US" sz="600" dirty="0" err="1" smtClean="0">
                <a:latin typeface="Arial Narrow"/>
                <a:cs typeface="Arial Narrow"/>
              </a:rPr>
              <a:t>Sah</a:t>
            </a:r>
            <a:r>
              <a:rPr lang="en-US" sz="600" dirty="0" smtClean="0">
                <a:latin typeface="Arial Narrow"/>
                <a:cs typeface="Arial Narrow"/>
              </a:rPr>
              <a:t>-Din-Di Housing Development- Mescalero, NM</a:t>
            </a:r>
            <a:endParaRPr lang="en-US" sz="600" dirty="0"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28575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 Narrow"/>
                <a:cs typeface="Arial Narrow"/>
              </a:rPr>
              <a:t>d</a:t>
            </a:r>
            <a:r>
              <a:rPr lang="en-US" dirty="0" smtClean="0">
                <a:latin typeface="Arial Narrow"/>
                <a:cs typeface="Arial Narrow"/>
              </a:rPr>
              <a:t>esign strategies</a:t>
            </a: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105150"/>
            <a:ext cx="2076658" cy="1216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504950"/>
            <a:ext cx="2667000" cy="242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55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629150"/>
            <a:ext cx="9144000" cy="5143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32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742950"/>
            <a:ext cx="845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4629150"/>
            <a:ext cx="228600" cy="51435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63000" y="209550"/>
            <a:ext cx="76200" cy="45720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8600" y="462028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  <a:r>
              <a:rPr lang="en-US" sz="2000" dirty="0" smtClean="0"/>
              <a:t>natural ventilation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914400" y="4324350"/>
            <a:ext cx="3200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 Narrow"/>
                <a:cs typeface="Arial Narrow"/>
              </a:rPr>
              <a:t>Rendering by:  Cliff Johns – Sunset Knowledge Center Sustainable Community- Tucson AZ.  2011</a:t>
            </a:r>
            <a:endParaRPr lang="en-US" sz="600" dirty="0"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2310884"/>
            <a:ext cx="3048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 Narrow"/>
                <a:cs typeface="Arial Narrow"/>
              </a:rPr>
              <a:t>Sketches by:  Cliff Johns – Natural Ventilation:  When Buildings Meet Plaza- 2011 </a:t>
            </a:r>
            <a:endParaRPr lang="en-US" sz="600" dirty="0">
              <a:latin typeface="Arial Narrow"/>
              <a:cs typeface="Arial Narrow"/>
            </a:endParaRPr>
          </a:p>
        </p:txBody>
      </p:sp>
      <p:pic>
        <p:nvPicPr>
          <p:cNvPr id="5" name="Picture 4" descr="VENTILATION SECTION DIA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2495550"/>
            <a:ext cx="6997700" cy="1812963"/>
          </a:xfrm>
          <a:prstGeom prst="rect">
            <a:avLst/>
          </a:prstGeom>
        </p:spPr>
      </p:pic>
      <p:pic>
        <p:nvPicPr>
          <p:cNvPr id="7" name="Picture 6" descr="Sketch01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" y="895350"/>
            <a:ext cx="1692560" cy="1447800"/>
          </a:xfrm>
          <a:prstGeom prst="rect">
            <a:avLst/>
          </a:prstGeom>
        </p:spPr>
      </p:pic>
      <p:pic>
        <p:nvPicPr>
          <p:cNvPr id="17" name="Picture 16" descr="Sketch02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00" y="895350"/>
            <a:ext cx="1911096" cy="1447800"/>
          </a:xfrm>
          <a:prstGeom prst="rect">
            <a:avLst/>
          </a:prstGeom>
        </p:spPr>
      </p:pic>
      <p:pic>
        <p:nvPicPr>
          <p:cNvPr id="18" name="Picture 17" descr="Sketch03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7448" y="895350"/>
            <a:ext cx="1819656" cy="1447800"/>
          </a:xfrm>
          <a:prstGeom prst="rect">
            <a:avLst/>
          </a:prstGeom>
        </p:spPr>
      </p:pic>
      <p:pic>
        <p:nvPicPr>
          <p:cNvPr id="21" name="Picture 20" descr="Sketch05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895350"/>
            <a:ext cx="1371600" cy="1447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257800" y="28575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 Narrow"/>
                <a:cs typeface="Arial Narrow"/>
              </a:rPr>
              <a:t>d</a:t>
            </a:r>
            <a:r>
              <a:rPr lang="en-US" dirty="0" smtClean="0">
                <a:latin typeface="Arial Narrow"/>
                <a:cs typeface="Arial Narrow"/>
              </a:rPr>
              <a:t>esign strategies</a:t>
            </a:r>
            <a:endParaRPr lang="en-US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08392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33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742950"/>
            <a:ext cx="845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763000" y="209550"/>
            <a:ext cx="76200" cy="45720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6"/>
          <p:cNvSpPr txBox="1">
            <a:spLocks/>
          </p:cNvSpPr>
          <p:nvPr/>
        </p:nvSpPr>
        <p:spPr>
          <a:xfrm>
            <a:off x="685800" y="971550"/>
            <a:ext cx="5257800" cy="2971800"/>
          </a:xfrm>
          <a:prstGeom prst="rect">
            <a:avLst/>
          </a:prstGeo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z="2400" dirty="0">
                <a:solidFill>
                  <a:srgbClr val="00A500"/>
                </a:solidFill>
              </a:rPr>
              <a:t>e</a:t>
            </a:r>
            <a:r>
              <a:rPr lang="en-US" sz="2400" dirty="0" smtClean="0">
                <a:solidFill>
                  <a:srgbClr val="00A500"/>
                </a:solidFill>
              </a:rPr>
              <a:t>nergy </a:t>
            </a:r>
            <a:r>
              <a:rPr lang="en-US" sz="2400" dirty="0">
                <a:solidFill>
                  <a:srgbClr val="00A500"/>
                </a:solidFill>
              </a:rPr>
              <a:t>d</a:t>
            </a:r>
            <a:r>
              <a:rPr lang="en-US" sz="2400" dirty="0" smtClean="0">
                <a:solidFill>
                  <a:srgbClr val="00A500"/>
                </a:solidFill>
              </a:rPr>
              <a:t>esign strategies</a:t>
            </a:r>
          </a:p>
          <a:p>
            <a:pPr algn="l"/>
            <a:endParaRPr lang="en-US" sz="1200" dirty="0" smtClean="0">
              <a:solidFill>
                <a:srgbClr val="00A500"/>
              </a:solidFill>
            </a:endParaRPr>
          </a:p>
          <a:p>
            <a:pPr marL="171450" indent="-171450" algn="l">
              <a:buFont typeface="Arial"/>
              <a:buChar char="•"/>
            </a:pPr>
            <a:r>
              <a:rPr lang="en-US" sz="1600" dirty="0"/>
              <a:t>t</a:t>
            </a:r>
            <a:r>
              <a:rPr lang="en-US" sz="1600" dirty="0" smtClean="0"/>
              <a:t>hermal mass</a:t>
            </a:r>
          </a:p>
          <a:p>
            <a:pPr algn="l"/>
            <a:endParaRPr lang="en-US" sz="1600" dirty="0" smtClean="0"/>
          </a:p>
          <a:p>
            <a:pPr marL="171450" indent="-171450" algn="l">
              <a:buFont typeface="Arial"/>
              <a:buChar char="•"/>
            </a:pPr>
            <a:r>
              <a:rPr lang="en-US" sz="1600" dirty="0"/>
              <a:t>b</a:t>
            </a:r>
            <a:r>
              <a:rPr lang="en-US" sz="1600" dirty="0" smtClean="0"/>
              <a:t>uilding orientation</a:t>
            </a:r>
          </a:p>
          <a:p>
            <a:pPr algn="l"/>
            <a:endParaRPr lang="en-US" sz="1400" dirty="0" smtClean="0"/>
          </a:p>
          <a:p>
            <a:pPr marL="171450" indent="-171450" algn="l">
              <a:buFont typeface="Arial"/>
              <a:buChar char="•"/>
            </a:pPr>
            <a:r>
              <a:rPr lang="en-US" sz="1600" dirty="0"/>
              <a:t>p</a:t>
            </a:r>
            <a:r>
              <a:rPr lang="en-US" sz="1600" dirty="0" smtClean="0"/>
              <a:t>assive solar</a:t>
            </a:r>
          </a:p>
          <a:p>
            <a:pPr algn="l"/>
            <a:endParaRPr lang="en-US" sz="1600" dirty="0" smtClean="0"/>
          </a:p>
          <a:p>
            <a:pPr marL="171450" indent="-171450" algn="l">
              <a:buFont typeface="Arial"/>
              <a:buChar char="•"/>
            </a:pPr>
            <a:r>
              <a:rPr lang="en-US" sz="1600" dirty="0"/>
              <a:t>s</a:t>
            </a:r>
            <a:r>
              <a:rPr lang="en-US" sz="1600" dirty="0" smtClean="0"/>
              <a:t>hading</a:t>
            </a:r>
          </a:p>
          <a:p>
            <a:pPr algn="l"/>
            <a:endParaRPr lang="en-US" sz="1600" dirty="0" smtClean="0"/>
          </a:p>
          <a:p>
            <a:pPr marL="171450" indent="-171450" algn="l">
              <a:buFont typeface="Arial"/>
              <a:buChar char="•"/>
            </a:pPr>
            <a:r>
              <a:rPr lang="en-US" sz="1600" dirty="0" smtClean="0"/>
              <a:t>natural ventilation</a:t>
            </a:r>
          </a:p>
          <a:p>
            <a:pPr marL="171450" indent="-171450" algn="l">
              <a:buFont typeface="Arial"/>
              <a:buChar char="•"/>
            </a:pPr>
            <a:endParaRPr lang="en-US" sz="1200" dirty="0" smtClean="0"/>
          </a:p>
          <a:p>
            <a:pPr algn="l"/>
            <a:endParaRPr lang="en-US" sz="1050" dirty="0"/>
          </a:p>
          <a:p>
            <a:pPr algn="ctr"/>
            <a:endParaRPr lang="en-US" sz="1200" dirty="0" smtClean="0">
              <a:solidFill>
                <a:srgbClr val="CCFFCC"/>
              </a:solidFill>
            </a:endParaRPr>
          </a:p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 </a:t>
            </a:r>
          </a:p>
          <a:p>
            <a:pPr algn="ctr"/>
            <a:endParaRPr lang="en-US" sz="1400" dirty="0"/>
          </a:p>
        </p:txBody>
      </p:sp>
      <p:sp>
        <p:nvSpPr>
          <p:cNvPr id="3" name="Chevron 2"/>
          <p:cNvSpPr/>
          <p:nvPr/>
        </p:nvSpPr>
        <p:spPr>
          <a:xfrm>
            <a:off x="3124200" y="2571750"/>
            <a:ext cx="1371600" cy="685800"/>
          </a:xfrm>
          <a:prstGeom prst="chevron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16"/>
          <p:cNvSpPr txBox="1">
            <a:spLocks/>
          </p:cNvSpPr>
          <p:nvPr/>
        </p:nvSpPr>
        <p:spPr>
          <a:xfrm>
            <a:off x="4648200" y="2266950"/>
            <a:ext cx="4343400" cy="1676400"/>
          </a:xfrm>
          <a:prstGeom prst="rect">
            <a:avLst/>
          </a:prstGeo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 algn="l">
              <a:buFont typeface="Arial"/>
              <a:buChar char="•"/>
            </a:pPr>
            <a:r>
              <a:rPr lang="en-US" dirty="0" smtClean="0">
                <a:solidFill>
                  <a:srgbClr val="CCFFCC"/>
                </a:solidFill>
              </a:rPr>
              <a:t>Reduction of Energy consumption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>
                <a:solidFill>
                  <a:srgbClr val="CCFFCC"/>
                </a:solidFill>
              </a:rPr>
              <a:t>Energy cost savings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>
                <a:solidFill>
                  <a:srgbClr val="CCFFCC"/>
                </a:solidFill>
              </a:rPr>
              <a:t>Thermal comfort</a:t>
            </a:r>
            <a:endParaRPr lang="en-US" dirty="0">
              <a:solidFill>
                <a:srgbClr val="CCFFCC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dirty="0" smtClean="0">
                <a:solidFill>
                  <a:srgbClr val="CCFFCC"/>
                </a:solidFill>
              </a:rPr>
              <a:t>Reduction of </a:t>
            </a:r>
            <a:r>
              <a:rPr lang="en-US" dirty="0">
                <a:solidFill>
                  <a:srgbClr val="CCFFCC"/>
                </a:solidFill>
              </a:rPr>
              <a:t>(CO</a:t>
            </a:r>
            <a:r>
              <a:rPr lang="en-US" baseline="-25000" dirty="0">
                <a:solidFill>
                  <a:srgbClr val="CCFFCC"/>
                </a:solidFill>
              </a:rPr>
              <a:t>2</a:t>
            </a:r>
            <a:r>
              <a:rPr lang="en-US" dirty="0" smtClean="0">
                <a:solidFill>
                  <a:srgbClr val="CCFFCC"/>
                </a:solidFill>
              </a:rPr>
              <a:t>) Greenhouse </a:t>
            </a:r>
            <a:r>
              <a:rPr lang="en-US" dirty="0">
                <a:solidFill>
                  <a:srgbClr val="CCFFCC"/>
                </a:solidFill>
              </a:rPr>
              <a:t>g</a:t>
            </a:r>
            <a:r>
              <a:rPr lang="en-US" dirty="0" smtClean="0">
                <a:solidFill>
                  <a:srgbClr val="CCFFCC"/>
                </a:solidFill>
              </a:rPr>
              <a:t>as</a:t>
            </a:r>
          </a:p>
          <a:p>
            <a:pPr algn="l"/>
            <a:r>
              <a:rPr lang="en-US" dirty="0" smtClean="0">
                <a:solidFill>
                  <a:srgbClr val="CCFFCC"/>
                </a:solidFill>
              </a:rPr>
              <a:t>      emissions 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>
                <a:solidFill>
                  <a:srgbClr val="CCFFCC"/>
                </a:solidFill>
              </a:rPr>
              <a:t>Integration into natural environment</a:t>
            </a:r>
          </a:p>
          <a:p>
            <a:pPr marL="342900" indent="-342900" algn="l">
              <a:buFont typeface="Arial"/>
              <a:buChar char="•"/>
            </a:pPr>
            <a:endParaRPr lang="en-US" dirty="0" smtClean="0">
              <a:solidFill>
                <a:srgbClr val="CCFFCC"/>
              </a:solidFill>
            </a:endParaRPr>
          </a:p>
          <a:p>
            <a:pPr marL="171450" indent="-171450" algn="l">
              <a:buFont typeface="Arial"/>
              <a:buChar char="•"/>
            </a:pPr>
            <a:endParaRPr lang="en-US" sz="1200" dirty="0" smtClean="0"/>
          </a:p>
          <a:p>
            <a:pPr algn="l"/>
            <a:endParaRPr lang="en-US" sz="1050" dirty="0"/>
          </a:p>
          <a:p>
            <a:pPr algn="ctr"/>
            <a:endParaRPr lang="en-US" sz="1200" dirty="0" smtClean="0">
              <a:solidFill>
                <a:srgbClr val="CCFFCC"/>
              </a:solidFill>
            </a:endParaRPr>
          </a:p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 </a:t>
            </a:r>
          </a:p>
          <a:p>
            <a:pPr algn="ctr"/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28575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 Narrow"/>
                <a:cs typeface="Arial Narrow"/>
              </a:rPr>
              <a:t>i</a:t>
            </a:r>
            <a:r>
              <a:rPr lang="en-US" dirty="0" smtClean="0">
                <a:latin typeface="Arial Narrow"/>
                <a:cs typeface="Arial Narrow"/>
              </a:rPr>
              <a:t>n summary</a:t>
            </a:r>
            <a:endParaRPr lang="en-US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208053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629150"/>
            <a:ext cx="9144000" cy="5143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34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742950"/>
            <a:ext cx="845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4629150"/>
            <a:ext cx="228600" cy="51435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63000" y="209550"/>
            <a:ext cx="76200" cy="45720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57800" y="28575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 Narrow"/>
                <a:cs typeface="Arial Narrow"/>
              </a:rPr>
              <a:t>research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227861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Retrofit Design Approach</a:t>
            </a:r>
          </a:p>
        </p:txBody>
      </p:sp>
    </p:spTree>
    <p:extLst>
      <p:ext uri="{BB962C8B-B14F-4D97-AF65-F5344CB8AC3E}">
        <p14:creationId xmlns:p14="http://schemas.microsoft.com/office/powerpoint/2010/main" val="978279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629150"/>
            <a:ext cx="9144000" cy="5143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35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742950"/>
            <a:ext cx="845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4629150"/>
            <a:ext cx="228600" cy="51435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63000" y="209550"/>
            <a:ext cx="76200" cy="45720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43400" y="28575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 Narrow"/>
                <a:cs typeface="Arial Narrow"/>
              </a:rPr>
              <a:t>Gottfried residence: energy efficiency analysis</a:t>
            </a: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895350"/>
            <a:ext cx="3580001" cy="1139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3105150"/>
            <a:ext cx="1365395" cy="9715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343400" y="1048763"/>
            <a:ext cx="4572000" cy="3046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200" dirty="0"/>
              <a:t>The “House Energy Doctor” is the ongoing community outreach arm of the post </a:t>
            </a:r>
            <a:r>
              <a:rPr lang="en-US" sz="1200" dirty="0" smtClean="0"/>
              <a:t>professional Master </a:t>
            </a:r>
            <a:r>
              <a:rPr lang="en-US" sz="1200" dirty="0"/>
              <a:t>of Science in Architecture (MS-ARCH) graduate degree program at the University of Arizona</a:t>
            </a:r>
            <a:r>
              <a:rPr lang="en-US" sz="1200" dirty="0" smtClean="0"/>
              <a:t>.</a:t>
            </a:r>
          </a:p>
          <a:p>
            <a:endParaRPr lang="en-US" sz="1200" dirty="0"/>
          </a:p>
          <a:p>
            <a:pPr marL="171450" indent="-171450">
              <a:buFont typeface="Arial"/>
              <a:buChar char="•"/>
            </a:pPr>
            <a:r>
              <a:rPr lang="en-US" sz="1200" dirty="0"/>
              <a:t>Established in 1986 this program has been serving the community for twenty-five </a:t>
            </a:r>
            <a:r>
              <a:rPr lang="en-US" sz="1200" dirty="0" smtClean="0"/>
              <a:t>years</a:t>
            </a:r>
          </a:p>
          <a:p>
            <a:pPr marL="171450" indent="-171450">
              <a:buFont typeface="Arial"/>
              <a:buChar char="•"/>
            </a:pPr>
            <a:endParaRPr lang="en-US" sz="1200" dirty="0"/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The </a:t>
            </a:r>
            <a:r>
              <a:rPr lang="en-US" sz="1200" dirty="0"/>
              <a:t>students utilize advanced technological equipment to analyze existing residences for </a:t>
            </a:r>
            <a:r>
              <a:rPr lang="en-US" sz="1200" dirty="0" smtClean="0"/>
              <a:t>their energy </a:t>
            </a:r>
            <a:r>
              <a:rPr lang="en-US" sz="1200" dirty="0"/>
              <a:t>performance in an effort to educate owners, and the community at large, on how to </a:t>
            </a:r>
            <a:r>
              <a:rPr lang="en-US" sz="1200" dirty="0" smtClean="0"/>
              <a:t>conserve energy </a:t>
            </a:r>
            <a:r>
              <a:rPr lang="en-US" sz="1200" dirty="0"/>
              <a:t>in their own </a:t>
            </a:r>
            <a:r>
              <a:rPr lang="en-US" sz="1200" dirty="0" smtClean="0"/>
              <a:t>homes</a:t>
            </a:r>
          </a:p>
          <a:p>
            <a:endParaRPr lang="en-US" sz="1200" dirty="0"/>
          </a:p>
          <a:p>
            <a:pPr marL="171450" indent="-171450">
              <a:buFont typeface="Arial"/>
              <a:buChar char="•"/>
            </a:pPr>
            <a:r>
              <a:rPr lang="en-US" sz="1200" dirty="0"/>
              <a:t>Computer simulations are then developed, using </a:t>
            </a:r>
            <a:r>
              <a:rPr lang="en-US" sz="1200" i="1" dirty="0">
                <a:solidFill>
                  <a:srgbClr val="FF6600"/>
                </a:solidFill>
              </a:rPr>
              <a:t>Energy-10 </a:t>
            </a:r>
            <a:r>
              <a:rPr lang="en-US" sz="1200" dirty="0"/>
              <a:t>software, to study a variety </a:t>
            </a:r>
            <a:r>
              <a:rPr lang="en-US" sz="1200" dirty="0" smtClean="0"/>
              <a:t>of energy </a:t>
            </a:r>
            <a:r>
              <a:rPr lang="en-US" sz="1200" dirty="0"/>
              <a:t>and cost saving strategies for the homeowner.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190750"/>
            <a:ext cx="2514600" cy="18859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8600" y="462028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  <a:r>
              <a:rPr lang="en-US" sz="2000" dirty="0" smtClean="0"/>
              <a:t>building retrofits for existing homes</a:t>
            </a:r>
            <a:endParaRPr lang="en-US" sz="12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381000" y="133350"/>
            <a:ext cx="5105400" cy="537865"/>
            <a:chOff x="381000" y="133350"/>
            <a:chExt cx="5105400" cy="537865"/>
          </a:xfrm>
        </p:grpSpPr>
        <p:sp>
          <p:nvSpPr>
            <p:cNvPr id="23" name="TextBox 22"/>
            <p:cNvSpPr txBox="1"/>
            <p:nvPr/>
          </p:nvSpPr>
          <p:spPr>
            <a:xfrm>
              <a:off x="381000" y="209550"/>
              <a:ext cx="510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      </a:t>
              </a:r>
              <a:r>
                <a:rPr lang="en-US" sz="2000" dirty="0" smtClean="0"/>
                <a:t>HED – House Energy Doctor</a:t>
              </a:r>
              <a:endParaRPr lang="en-US" sz="1200" dirty="0"/>
            </a:p>
          </p:txBody>
        </p:sp>
        <p:pic>
          <p:nvPicPr>
            <p:cNvPr id="24" name="Picture 23" descr="hed logo.bmp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000" y="133350"/>
              <a:ext cx="533400" cy="5311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62859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629150"/>
            <a:ext cx="9144000" cy="5143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36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742950"/>
            <a:ext cx="845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4629150"/>
            <a:ext cx="228600" cy="51435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63000" y="209550"/>
            <a:ext cx="76200" cy="45720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8600" y="462028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  <a:r>
              <a:rPr lang="en-US" sz="2000" dirty="0" smtClean="0"/>
              <a:t>building retrofits for existing homes                   </a:t>
            </a:r>
            <a:r>
              <a:rPr lang="en-US" sz="1400" dirty="0" smtClean="0"/>
              <a:t>Gottfried Residence- Tucson AZ</a:t>
            </a:r>
            <a:endParaRPr lang="en-US" sz="1400" dirty="0"/>
          </a:p>
        </p:txBody>
      </p:sp>
      <p:pic>
        <p:nvPicPr>
          <p:cNvPr id="18" name="Picture 17" descr="hed logo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33350"/>
            <a:ext cx="533400" cy="5311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57800" y="28575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 Narrow"/>
                <a:cs typeface="Arial Narrow"/>
              </a:rPr>
              <a:t>research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20955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</a:t>
            </a:r>
            <a:r>
              <a:rPr lang="en-US" sz="2000" dirty="0" smtClean="0"/>
              <a:t>HED – House Energy Doctor                </a:t>
            </a:r>
            <a:r>
              <a:rPr lang="en-US" sz="1200" dirty="0" smtClean="0"/>
              <a:t>University of Arizona</a:t>
            </a:r>
            <a:endParaRPr lang="en-US" sz="1200" dirty="0"/>
          </a:p>
        </p:txBody>
      </p:sp>
      <p:pic>
        <p:nvPicPr>
          <p:cNvPr id="3" name="Picture 2" descr="Bernice Board1 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895350"/>
            <a:ext cx="7804864" cy="366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36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629150"/>
            <a:ext cx="9144000" cy="5143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37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742950"/>
            <a:ext cx="845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4629150"/>
            <a:ext cx="228600" cy="51435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63000" y="209550"/>
            <a:ext cx="76200" cy="45720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819150"/>
            <a:ext cx="2096785" cy="14669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819150"/>
            <a:ext cx="2015479" cy="1504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819150"/>
            <a:ext cx="1524000" cy="20331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647950"/>
            <a:ext cx="2429933" cy="18224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647950"/>
            <a:ext cx="2531533" cy="189865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81001" y="133350"/>
            <a:ext cx="6781799" cy="537865"/>
            <a:chOff x="381001" y="133350"/>
            <a:chExt cx="5163415" cy="537865"/>
          </a:xfrm>
        </p:grpSpPr>
        <p:sp>
          <p:nvSpPr>
            <p:cNvPr id="23" name="TextBox 22"/>
            <p:cNvSpPr txBox="1"/>
            <p:nvPr/>
          </p:nvSpPr>
          <p:spPr>
            <a:xfrm>
              <a:off x="439016" y="209550"/>
              <a:ext cx="510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      </a:t>
              </a:r>
              <a:r>
                <a:rPr lang="en-US" sz="2000" dirty="0" smtClean="0"/>
                <a:t>HED – House Energy Doctor                </a:t>
              </a:r>
              <a:r>
                <a:rPr lang="en-US" sz="1200" dirty="0" smtClean="0"/>
                <a:t>University of Arizona</a:t>
              </a:r>
              <a:endParaRPr lang="en-US" sz="1200" dirty="0"/>
            </a:p>
          </p:txBody>
        </p:sp>
        <p:pic>
          <p:nvPicPr>
            <p:cNvPr id="24" name="Picture 23" descr="hed logo.bmp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001" y="133350"/>
              <a:ext cx="406111" cy="531111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5257800" y="28575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 Narrow"/>
                <a:cs typeface="Arial Narrow"/>
              </a:rPr>
              <a:t>research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257175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Narrow"/>
                <a:cs typeface="Arial Narrow"/>
              </a:rPr>
              <a:t>Basic infiltration and leaks through windows and doors</a:t>
            </a:r>
            <a:endParaRPr lang="en-US" sz="1200" dirty="0">
              <a:latin typeface="Arial Narrow"/>
              <a:cs typeface="Arial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400" y="89535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Narrow"/>
                <a:cs typeface="Arial Narrow"/>
              </a:rPr>
              <a:t>Leaks through the masonry brick</a:t>
            </a:r>
          </a:p>
          <a:p>
            <a:r>
              <a:rPr lang="en-US" sz="1200" dirty="0" smtClean="0">
                <a:latin typeface="Arial Narrow"/>
                <a:cs typeface="Arial Narrow"/>
              </a:rPr>
              <a:t>walls</a:t>
            </a:r>
            <a:endParaRPr lang="en-US" sz="1200" dirty="0">
              <a:latin typeface="Arial Narrow"/>
              <a:cs typeface="Arial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462028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  <a:r>
              <a:rPr lang="en-US" sz="2000" dirty="0" smtClean="0"/>
              <a:t>building retrofits for existing homes                   </a:t>
            </a:r>
            <a:r>
              <a:rPr lang="en-US" sz="1400" dirty="0" smtClean="0"/>
              <a:t>Gottfried Residence- Tucson AZ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05894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629150"/>
            <a:ext cx="9144000" cy="5143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38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742950"/>
            <a:ext cx="845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4629150"/>
            <a:ext cx="228600" cy="51435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63000" y="209550"/>
            <a:ext cx="76200" cy="45720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352550"/>
            <a:ext cx="3039533" cy="2279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428750"/>
            <a:ext cx="3352800" cy="2182483"/>
          </a:xfrm>
          <a:prstGeom prst="rect">
            <a:avLst/>
          </a:prstGeom>
        </p:spPr>
      </p:pic>
      <p:pic>
        <p:nvPicPr>
          <p:cNvPr id="23" name="Picture 22" descr="hed logo.bmp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33350"/>
            <a:ext cx="533400" cy="53111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57800" y="28575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 Narrow"/>
                <a:cs typeface="Arial Narrow"/>
              </a:rPr>
              <a:t>research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20955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</a:t>
            </a:r>
            <a:r>
              <a:rPr lang="en-US" sz="2000" dirty="0" smtClean="0"/>
              <a:t>HED – House Energy Doctor                </a:t>
            </a:r>
            <a:r>
              <a:rPr lang="en-US" sz="1200" dirty="0" smtClean="0"/>
              <a:t>University of Arizona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71475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Narrow"/>
                <a:cs typeface="Arial Narrow"/>
              </a:rPr>
              <a:t>Exposed rooftop ducts and HVAC unit.</a:t>
            </a:r>
            <a:endParaRPr lang="en-US" sz="1200" dirty="0">
              <a:latin typeface="Arial Narrow"/>
              <a:cs typeface="Arial Narro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371475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Narrow"/>
                <a:cs typeface="Arial Narrow"/>
              </a:rPr>
              <a:t>Direct heat gain from sun exposure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462028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  <a:r>
              <a:rPr lang="en-US" sz="2000" dirty="0" smtClean="0"/>
              <a:t>building retrofits for existing homes                   </a:t>
            </a:r>
            <a:r>
              <a:rPr lang="en-US" sz="1400" dirty="0" smtClean="0"/>
              <a:t>Gottfried Residence- Tucson AZ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08450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rnice Board1 B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819150"/>
            <a:ext cx="7322058" cy="4495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39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742950"/>
            <a:ext cx="845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763000" y="209550"/>
            <a:ext cx="76200" cy="45720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hed logo.bmp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33350"/>
            <a:ext cx="533400" cy="5311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57800" y="28575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 Narrow"/>
                <a:cs typeface="Arial Narrow"/>
              </a:rPr>
              <a:t>research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0955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</a:t>
            </a:r>
            <a:r>
              <a:rPr lang="en-US" sz="2000" dirty="0" smtClean="0"/>
              <a:t>HED – House Energy Doctor                </a:t>
            </a:r>
            <a:r>
              <a:rPr lang="en-US" sz="1200" dirty="0" smtClean="0"/>
              <a:t>University of Arizona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086241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4</a:t>
            </a:fld>
            <a:endParaRPr lang="en-US" dirty="0"/>
          </a:p>
        </p:txBody>
      </p:sp>
      <p:sp>
        <p:nvSpPr>
          <p:cNvPr id="20" name="Rectangle 16"/>
          <p:cNvSpPr txBox="1">
            <a:spLocks/>
          </p:cNvSpPr>
          <p:nvPr/>
        </p:nvSpPr>
        <p:spPr>
          <a:xfrm>
            <a:off x="304800" y="2343150"/>
            <a:ext cx="5334000" cy="685800"/>
          </a:xfrm>
          <a:prstGeom prst="rect">
            <a:avLst/>
          </a:prstGeo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>
                <a:latin typeface="Arial Narrow"/>
                <a:cs typeface="Arial Narrow"/>
              </a:rPr>
              <a:t> “…</a:t>
            </a:r>
            <a:r>
              <a:rPr lang="en-US" sz="2000" dirty="0" smtClean="0">
                <a:latin typeface="Arial Narrow"/>
                <a:cs typeface="Arial Narrow"/>
              </a:rPr>
              <a:t>our buildings need to be</a:t>
            </a:r>
            <a:endParaRPr lang="en-US" sz="2400" dirty="0" smtClean="0">
              <a:solidFill>
                <a:srgbClr val="CCFFCC"/>
              </a:solidFill>
              <a:latin typeface="Arial Narrow"/>
              <a:cs typeface="Arial Narrow"/>
            </a:endParaRPr>
          </a:p>
          <a:p>
            <a:endParaRPr lang="en-US" sz="2000" dirty="0"/>
          </a:p>
        </p:txBody>
      </p:sp>
      <p:sp>
        <p:nvSpPr>
          <p:cNvPr id="4" name="Rectangle 16"/>
          <p:cNvSpPr txBox="1">
            <a:spLocks/>
          </p:cNvSpPr>
          <p:nvPr/>
        </p:nvSpPr>
        <p:spPr>
          <a:xfrm>
            <a:off x="1828800" y="2343150"/>
            <a:ext cx="5334000" cy="685800"/>
          </a:xfrm>
          <a:prstGeom prst="rect">
            <a:avLst/>
          </a:prstGeo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>
                <a:solidFill>
                  <a:srgbClr val="CCFFCC"/>
                </a:solidFill>
                <a:latin typeface="Arial Narrow"/>
                <a:cs typeface="Arial Narrow"/>
              </a:rPr>
              <a:t>s</a:t>
            </a:r>
            <a:r>
              <a:rPr lang="en-US" sz="2400" dirty="0" smtClean="0">
                <a:solidFill>
                  <a:srgbClr val="CCFFCC"/>
                </a:solidFill>
                <a:latin typeface="Arial Narrow"/>
                <a:cs typeface="Arial Narrow"/>
              </a:rPr>
              <a:t>ustainable”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46091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rnice Board2 C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819150"/>
            <a:ext cx="5715000" cy="38142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629150"/>
            <a:ext cx="9144000" cy="5143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40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742950"/>
            <a:ext cx="845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4629150"/>
            <a:ext cx="228600" cy="51435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63000" y="209550"/>
            <a:ext cx="76200" cy="45720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hed logo.bmp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33350"/>
            <a:ext cx="533400" cy="5311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57800" y="28575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 Narrow"/>
                <a:cs typeface="Arial Narrow"/>
              </a:rPr>
              <a:t>research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20955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</a:t>
            </a:r>
            <a:r>
              <a:rPr lang="en-US" sz="2000" dirty="0" smtClean="0"/>
              <a:t>HED – House Energy Doctor                </a:t>
            </a:r>
            <a:r>
              <a:rPr lang="en-US" sz="1200" dirty="0" smtClean="0"/>
              <a:t>University of Arizona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462028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  <a:r>
              <a:rPr lang="en-US" sz="2000" dirty="0" smtClean="0"/>
              <a:t>building retrofits for existing homes                   </a:t>
            </a:r>
            <a:r>
              <a:rPr lang="en-US" sz="1400" dirty="0" smtClean="0"/>
              <a:t>Gottfried Residence- Tucson AZ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877729"/>
            <a:ext cx="1219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/>
              <a:t>Energy-10 </a:t>
            </a:r>
            <a:r>
              <a:rPr lang="en-US" sz="900" dirty="0" err="1" smtClean="0"/>
              <a:t>Calcs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972588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rnice Board2 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826971"/>
            <a:ext cx="6553199" cy="38021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629150"/>
            <a:ext cx="9144000" cy="5143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41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742950"/>
            <a:ext cx="845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4629150"/>
            <a:ext cx="228600" cy="51435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63000" y="209550"/>
            <a:ext cx="76200" cy="45720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hed logo.bmp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33350"/>
            <a:ext cx="533400" cy="5311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57800" y="28575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 Narrow"/>
                <a:cs typeface="Arial Narrow"/>
              </a:rPr>
              <a:t>research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20955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</a:t>
            </a:r>
            <a:r>
              <a:rPr lang="en-US" sz="2000" dirty="0" smtClean="0"/>
              <a:t>HED – House Energy Doctor                </a:t>
            </a:r>
            <a:r>
              <a:rPr lang="en-US" sz="1200" dirty="0" smtClean="0"/>
              <a:t>University of Arizona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462028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  <a:r>
              <a:rPr lang="en-US" sz="2000" dirty="0" smtClean="0"/>
              <a:t>building retrofits for existing homes                   </a:t>
            </a:r>
            <a:r>
              <a:rPr lang="en-US" sz="1400" dirty="0" smtClean="0"/>
              <a:t>Gottfried Residence- Tucson AZ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0" y="816918"/>
            <a:ext cx="1219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/>
              <a:t>Energy-10 </a:t>
            </a:r>
            <a:r>
              <a:rPr lang="en-US" sz="900" dirty="0" err="1" smtClean="0"/>
              <a:t>Calcs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91576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895350"/>
            <a:ext cx="3886200" cy="3657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compliance-report-20111211_200320_53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742950"/>
            <a:ext cx="4628092" cy="61604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629150"/>
            <a:ext cx="9144000" cy="5143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42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742950"/>
            <a:ext cx="845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4629150"/>
            <a:ext cx="228600" cy="51435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63000" y="209550"/>
            <a:ext cx="76200" cy="45720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hed logo.bmp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33350"/>
            <a:ext cx="533400" cy="5311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57800" y="28575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 Narrow"/>
                <a:cs typeface="Arial Narrow"/>
              </a:rPr>
              <a:t>research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20955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</a:t>
            </a:r>
            <a:r>
              <a:rPr lang="en-US" sz="2000" dirty="0" smtClean="0"/>
              <a:t>HED – House Energy Doctor                </a:t>
            </a:r>
            <a:r>
              <a:rPr lang="en-US" sz="1200" dirty="0" smtClean="0"/>
              <a:t>University of Arizona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462028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  <a:r>
              <a:rPr lang="en-US" sz="2000" dirty="0" smtClean="0"/>
              <a:t>building retrofits for existing homes                   </a:t>
            </a:r>
            <a:r>
              <a:rPr lang="en-US" sz="1400" dirty="0" smtClean="0"/>
              <a:t>Gottfried Residence- Tucson AZ</a:t>
            </a:r>
            <a:endParaRPr lang="en-US" sz="1400" dirty="0"/>
          </a:p>
        </p:txBody>
      </p:sp>
      <p:pic>
        <p:nvPicPr>
          <p:cNvPr id="5" name="Picture 4" descr="Annual Energy Use Bar_Net Zero.pdf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941" b="32163"/>
          <a:stretch/>
        </p:blipFill>
        <p:spPr>
          <a:xfrm>
            <a:off x="4572000" y="2495550"/>
            <a:ext cx="4428933" cy="205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173355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Achieving Net-Zero </a:t>
            </a:r>
            <a:endParaRPr lang="en-US" sz="1400" dirty="0"/>
          </a:p>
        </p:txBody>
      </p:sp>
      <p:pic>
        <p:nvPicPr>
          <p:cNvPr id="17" name="Picture 16" descr="SOLARBERNICE01.pdf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600" y="1047750"/>
            <a:ext cx="2472241" cy="144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24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2133600" y="4171950"/>
            <a:ext cx="3505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4629150"/>
            <a:ext cx="9144000" cy="5143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43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742950"/>
            <a:ext cx="845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4629150"/>
            <a:ext cx="228600" cy="51435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63000" y="209550"/>
            <a:ext cx="76200" cy="45720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hed logo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33350"/>
            <a:ext cx="533400" cy="5311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57800" y="28575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 Narrow"/>
                <a:cs typeface="Arial Narrow"/>
              </a:rPr>
              <a:t>research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20955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</a:t>
            </a:r>
            <a:r>
              <a:rPr lang="en-US" sz="2000" dirty="0" smtClean="0"/>
              <a:t>HED – House Energy Doctor                </a:t>
            </a:r>
            <a:r>
              <a:rPr lang="en-US" sz="1200" dirty="0" smtClean="0"/>
              <a:t>University of Arizona</a:t>
            </a:r>
            <a:endParaRPr lang="en-US" sz="1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133600" y="3025973"/>
            <a:ext cx="3581400" cy="2977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287357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Narrow"/>
                <a:cs typeface="Arial Narrow"/>
              </a:rPr>
              <a:t>Code compliance</a:t>
            </a:r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95600" y="4095750"/>
            <a:ext cx="152400" cy="152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09600" y="4019550"/>
            <a:ext cx="220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Narrow"/>
                <a:cs typeface="Arial Narrow"/>
              </a:rPr>
              <a:t>Before</a:t>
            </a:r>
          </a:p>
          <a:p>
            <a:r>
              <a:rPr lang="en-US" sz="1200" dirty="0" smtClean="0">
                <a:latin typeface="Arial Narrow"/>
                <a:cs typeface="Arial Narrow"/>
              </a:rPr>
              <a:t>(baseline</a:t>
            </a:r>
            <a:r>
              <a:rPr lang="en-US" sz="1400" dirty="0" smtClean="0">
                <a:latin typeface="Arial Narrow"/>
                <a:cs typeface="Arial Narrow"/>
              </a:rPr>
              <a:t>)</a:t>
            </a:r>
            <a:endParaRPr lang="en-US" sz="1400" dirty="0">
              <a:latin typeface="Arial Narrow"/>
              <a:cs typeface="Arial Narrow"/>
            </a:endParaRPr>
          </a:p>
        </p:txBody>
      </p:sp>
      <p:cxnSp>
        <p:nvCxnSpPr>
          <p:cNvPr id="15" name="Straight Arrow Connector 14"/>
          <p:cNvCxnSpPr>
            <a:endCxn id="38" idx="4"/>
          </p:cNvCxnSpPr>
          <p:nvPr/>
        </p:nvCxnSpPr>
        <p:spPr>
          <a:xfrm flipV="1">
            <a:off x="3733800" y="2571750"/>
            <a:ext cx="0" cy="1600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15000" y="287655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ASHRAE 90.1- 2007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715000" y="180975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LEED Platinum</a:t>
            </a:r>
            <a:endParaRPr lang="en-US" sz="14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524000" y="2495550"/>
            <a:ext cx="4114800" cy="0"/>
          </a:xfrm>
          <a:prstGeom prst="line">
            <a:avLst/>
          </a:prstGeom>
          <a:ln>
            <a:solidFill>
              <a:srgbClr val="FF66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133600" y="1962150"/>
            <a:ext cx="3505200" cy="0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867400" y="394335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Pre-Code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09600" y="211455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Narrow"/>
                <a:cs typeface="Arial Narrow"/>
              </a:rPr>
              <a:t>Gottfried </a:t>
            </a:r>
          </a:p>
          <a:p>
            <a:r>
              <a:rPr lang="en-US" sz="1200" dirty="0" smtClean="0">
                <a:latin typeface="Arial Narrow"/>
                <a:cs typeface="Arial Narrow"/>
              </a:rPr>
              <a:t>Residence</a:t>
            </a:r>
            <a:endParaRPr lang="en-US" sz="1200" dirty="0">
              <a:latin typeface="Arial Narrow"/>
              <a:cs typeface="Arial Narrow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133600" y="1276350"/>
            <a:ext cx="3505200" cy="0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715000" y="112395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Net-Zero</a:t>
            </a:r>
            <a:endParaRPr lang="en-US" sz="1400" dirty="0"/>
          </a:p>
        </p:txBody>
      </p:sp>
      <p:sp>
        <p:nvSpPr>
          <p:cNvPr id="38" name="Oval 37"/>
          <p:cNvSpPr/>
          <p:nvPr/>
        </p:nvSpPr>
        <p:spPr>
          <a:xfrm>
            <a:off x="3657600" y="241935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971800" y="1047750"/>
            <a:ext cx="0" cy="342900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8600" y="462028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  <a:r>
              <a:rPr lang="en-US" sz="2000" dirty="0" smtClean="0"/>
              <a:t>building retrofits for existing homes                   </a:t>
            </a:r>
            <a:r>
              <a:rPr lang="en-US" sz="1400" dirty="0" smtClean="0"/>
              <a:t>Gottfried Residence- Tucson AZ</a:t>
            </a:r>
            <a:endParaRPr lang="en-US" sz="14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4038600" y="1276350"/>
            <a:ext cx="0" cy="121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292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629150"/>
            <a:ext cx="9144000" cy="5143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44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742950"/>
            <a:ext cx="845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4629150"/>
            <a:ext cx="228600" cy="51435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63000" y="209550"/>
            <a:ext cx="76200" cy="457200"/>
          </a:xfrm>
          <a:prstGeom prst="rect">
            <a:avLst/>
          </a:prstGeom>
          <a:solidFill>
            <a:srgbClr val="00A500"/>
          </a:solidFill>
          <a:ln>
            <a:solidFill>
              <a:srgbClr val="00A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hed logo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33350"/>
            <a:ext cx="533400" cy="5311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57800" y="28575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 Narrow"/>
                <a:cs typeface="Arial Narrow"/>
              </a:rPr>
              <a:t>summary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20955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</a:t>
            </a:r>
            <a:r>
              <a:rPr lang="en-US" sz="2000" dirty="0" smtClean="0"/>
              <a:t>HED – House Energy Doctor                </a:t>
            </a:r>
            <a:r>
              <a:rPr lang="en-US" sz="1200" dirty="0" smtClean="0"/>
              <a:t>University of Arizona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228600" y="462028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  <a:r>
              <a:rPr lang="en-US" sz="2000" dirty="0" smtClean="0"/>
              <a:t>building retrofits for existing homes                   </a:t>
            </a:r>
            <a:r>
              <a:rPr lang="en-US" sz="1400" dirty="0" smtClean="0"/>
              <a:t>Gottfried Residence- Tucson AZ</a:t>
            </a:r>
            <a:endParaRPr lang="en-US" sz="1400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817146"/>
              </p:ext>
            </p:extLst>
          </p:nvPr>
        </p:nvGraphicFramePr>
        <p:xfrm>
          <a:off x="381000" y="971550"/>
          <a:ext cx="8382000" cy="2012748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981200"/>
                <a:gridCol w="1524000"/>
                <a:gridCol w="1295400"/>
                <a:gridCol w="1219200"/>
                <a:gridCol w="2362200"/>
              </a:tblGrid>
              <a:tr h="62966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6600"/>
                          </a:solidFill>
                        </a:rPr>
                        <a:t>Gottfried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6600"/>
                          </a:solidFill>
                        </a:rPr>
                        <a:t>Residence</a:t>
                      </a:r>
                      <a:endParaRPr lang="en-US" sz="14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Energy Consumption (</a:t>
                      </a:r>
                      <a:r>
                        <a:rPr lang="en-US" sz="1000" dirty="0" err="1" smtClean="0"/>
                        <a:t>kBtu</a:t>
                      </a:r>
                      <a:r>
                        <a:rPr lang="en-US" sz="1000" dirty="0" smtClean="0"/>
                        <a:t>/ft</a:t>
                      </a:r>
                      <a:r>
                        <a:rPr lang="en-US" sz="1000" baseline="30000" dirty="0" smtClean="0"/>
                        <a:t>2</a:t>
                      </a:r>
                      <a:r>
                        <a:rPr lang="en-US" sz="1000" baseline="0" dirty="0" smtClean="0"/>
                        <a:t>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Energy Costs $</a:t>
                      </a:r>
                    </a:p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(Per Year)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Energy Costs $</a:t>
                      </a:r>
                    </a:p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(Per Month)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lt1"/>
                          </a:solidFill>
                        </a:rPr>
                        <a:t>CO</a:t>
                      </a:r>
                      <a:r>
                        <a:rPr lang="en-US" sz="1000" baseline="-25000" dirty="0" smtClean="0">
                          <a:solidFill>
                            <a:schemeClr val="lt1"/>
                          </a:solidFill>
                        </a:rPr>
                        <a:t>2</a:t>
                      </a:r>
                      <a:r>
                        <a:rPr lang="en-US" sz="1000" baseline="0" dirty="0" smtClean="0">
                          <a:solidFill>
                            <a:schemeClr val="lt1"/>
                          </a:solidFill>
                        </a:rPr>
                        <a:t> Emissions</a:t>
                      </a:r>
                    </a:p>
                    <a:p>
                      <a:r>
                        <a:rPr lang="en-US" sz="1000" baseline="0" dirty="0" smtClean="0">
                          <a:solidFill>
                            <a:schemeClr val="lt1"/>
                          </a:solidFill>
                        </a:rPr>
                        <a:t>(tons)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996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Baseline (Before)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64,231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$1854 / year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$155 / mo.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20,715  </a:t>
                      </a:r>
                      <a:r>
                        <a:rPr lang="en-US" sz="1000" dirty="0" err="1" smtClean="0"/>
                        <a:t>lbs</a:t>
                      </a:r>
                      <a:r>
                        <a:rPr lang="en-US" sz="1000" dirty="0" smtClean="0"/>
                        <a:t>/CO</a:t>
                      </a:r>
                      <a:r>
                        <a:rPr lang="en-US" sz="1000" baseline="-25000" dirty="0" smtClean="0"/>
                        <a:t>2 </a:t>
                      </a:r>
                      <a:r>
                        <a:rPr lang="en-US" sz="1000" baseline="0" dirty="0" smtClean="0"/>
                        <a:t>       =  10 tons</a:t>
                      </a:r>
                      <a:endParaRPr lang="en-US" sz="1000" dirty="0"/>
                    </a:p>
                  </a:txBody>
                  <a:tcPr/>
                </a:tc>
              </a:tr>
              <a:tr h="48919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CFFCC"/>
                          </a:solidFill>
                        </a:rPr>
                        <a:t>Combined Strategies</a:t>
                      </a:r>
                      <a:endParaRPr lang="en-US" sz="1100" dirty="0">
                        <a:solidFill>
                          <a:srgbClr val="CCFF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CFFCC"/>
                          </a:solidFill>
                        </a:rPr>
                        <a:t>42,334</a:t>
                      </a:r>
                      <a:endParaRPr lang="en-US" sz="1100" dirty="0">
                        <a:solidFill>
                          <a:srgbClr val="CCFF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CCFFCC"/>
                          </a:solidFill>
                        </a:rPr>
                        <a:t>$1065 / year</a:t>
                      </a:r>
                      <a:endParaRPr lang="en-US" sz="1100" dirty="0">
                        <a:solidFill>
                          <a:srgbClr val="CCFF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CCFFCC"/>
                          </a:solidFill>
                        </a:rPr>
                        <a:t>$89 / mo.</a:t>
                      </a:r>
                    </a:p>
                    <a:p>
                      <a:endParaRPr lang="en-US" sz="1100" dirty="0">
                        <a:solidFill>
                          <a:srgbClr val="CCFF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CCFFCC"/>
                          </a:solidFill>
                        </a:rPr>
                        <a:t>11,975  </a:t>
                      </a:r>
                      <a:r>
                        <a:rPr lang="en-US" sz="1100" dirty="0" err="1" smtClean="0">
                          <a:solidFill>
                            <a:srgbClr val="CCFFCC"/>
                          </a:solidFill>
                        </a:rPr>
                        <a:t>lbs</a:t>
                      </a:r>
                      <a:r>
                        <a:rPr lang="en-US" sz="1100" dirty="0" smtClean="0">
                          <a:solidFill>
                            <a:srgbClr val="CCFFCC"/>
                          </a:solidFill>
                        </a:rPr>
                        <a:t>/CO</a:t>
                      </a:r>
                      <a:r>
                        <a:rPr lang="en-US" sz="1100" baseline="-25000" dirty="0" smtClean="0">
                          <a:solidFill>
                            <a:srgbClr val="CCFFCC"/>
                          </a:solidFill>
                        </a:rPr>
                        <a:t>2 </a:t>
                      </a:r>
                      <a:r>
                        <a:rPr lang="en-US" sz="1100" baseline="0" dirty="0" smtClean="0">
                          <a:solidFill>
                            <a:srgbClr val="CCFFCC"/>
                          </a:solidFill>
                        </a:rPr>
                        <a:t>     =  5  tons</a:t>
                      </a:r>
                      <a:endParaRPr lang="en-US" sz="1100" dirty="0" smtClean="0">
                        <a:solidFill>
                          <a:srgbClr val="CCFFCC"/>
                        </a:solidFill>
                      </a:endParaRPr>
                    </a:p>
                  </a:txBody>
                  <a:tcPr/>
                </a:tc>
              </a:tr>
              <a:tr h="48392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FFFF00"/>
                          </a:solidFill>
                        </a:rPr>
                        <a:t>Savings</a:t>
                      </a:r>
                      <a:endParaRPr lang="en-US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00"/>
                          </a:solidFill>
                        </a:rPr>
                        <a:t>66%</a:t>
                      </a:r>
                      <a:endParaRPr lang="en-US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00"/>
                          </a:solidFill>
                        </a:rPr>
                        <a:t>57%</a:t>
                      </a:r>
                      <a:endParaRPr lang="en-US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FFFF00"/>
                          </a:solidFill>
                        </a:rPr>
                        <a:t>57%</a:t>
                      </a:r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FF00"/>
                          </a:solidFill>
                        </a:rPr>
                        <a:t>58%</a:t>
                      </a:r>
                      <a:endParaRPr 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SOLARBERNICE01.pdf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82" t="32466" r="4511" b="29123"/>
          <a:stretch/>
        </p:blipFill>
        <p:spPr>
          <a:xfrm>
            <a:off x="990600" y="3105150"/>
            <a:ext cx="2472241" cy="1442269"/>
          </a:xfrm>
          <a:prstGeom prst="rect">
            <a:avLst/>
          </a:prstGeom>
        </p:spPr>
      </p:pic>
      <p:pic>
        <p:nvPicPr>
          <p:cNvPr id="4" name="Picture 3" descr="SOLARBERNICE02.pdf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293" b="36211"/>
          <a:stretch/>
        </p:blipFill>
        <p:spPr>
          <a:xfrm>
            <a:off x="3429000" y="3105150"/>
            <a:ext cx="2983629" cy="1447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3409950"/>
            <a:ext cx="2438400" cy="100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44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648200"/>
            <a:ext cx="9144000" cy="5143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45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81000" y="742950"/>
            <a:ext cx="845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43200" y="105941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 h a n k  .  </a:t>
            </a:r>
            <a:r>
              <a:rPr lang="en-US" dirty="0"/>
              <a:t>y</a:t>
            </a:r>
            <a:r>
              <a:rPr lang="en-US" dirty="0" smtClean="0"/>
              <a:t> o u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763000" y="209550"/>
            <a:ext cx="76200" cy="4572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_of_Arizona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93" y="4743088"/>
            <a:ext cx="1350107" cy="4004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95600" y="2148066"/>
            <a:ext cx="3276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 Narrow"/>
                <a:cs typeface="Arial Narrow"/>
              </a:rPr>
              <a:t>Contact information:</a:t>
            </a:r>
          </a:p>
          <a:p>
            <a:endParaRPr lang="en-US" sz="1200" dirty="0">
              <a:latin typeface="Arial Narrow"/>
              <a:cs typeface="Arial Narrow"/>
            </a:endParaRPr>
          </a:p>
          <a:p>
            <a:pPr algn="ctr"/>
            <a:r>
              <a:rPr lang="en-US" sz="1200" dirty="0" smtClean="0">
                <a:latin typeface="Arial Narrow"/>
                <a:cs typeface="Arial Narrow"/>
              </a:rPr>
              <a:t>Cliff Johns</a:t>
            </a:r>
          </a:p>
          <a:p>
            <a:pPr algn="ctr"/>
            <a:r>
              <a:rPr lang="en-US" sz="1200" dirty="0" err="1" smtClean="0">
                <a:latin typeface="Arial Narrow"/>
                <a:cs typeface="Arial Narrow"/>
              </a:rPr>
              <a:t>cpjohns@email.arizona.edu</a:t>
            </a:r>
            <a:endParaRPr lang="en-US" sz="1200" dirty="0" smtClean="0">
              <a:latin typeface="Arial Narrow"/>
              <a:cs typeface="Arial Narrow"/>
            </a:endParaRPr>
          </a:p>
          <a:p>
            <a:pPr algn="ctr"/>
            <a:endParaRPr lang="en-US" sz="1200" i="1" dirty="0" smtClean="0">
              <a:solidFill>
                <a:srgbClr val="FFFF00"/>
              </a:solidFill>
              <a:latin typeface="Arial Narrow"/>
              <a:cs typeface="Arial Narrow"/>
            </a:endParaRPr>
          </a:p>
          <a:p>
            <a:pPr algn="ctr"/>
            <a:r>
              <a:rPr lang="en-US" sz="1200" dirty="0">
                <a:latin typeface="Arial Narrow"/>
                <a:cs typeface="Arial Narrow"/>
              </a:rPr>
              <a:t>http://</a:t>
            </a:r>
            <a:r>
              <a:rPr lang="en-US" sz="1200" dirty="0" err="1" smtClean="0">
                <a:latin typeface="Arial Narrow"/>
                <a:cs typeface="Arial Narrow"/>
              </a:rPr>
              <a:t>houseenergydoctor.arizona.edu</a:t>
            </a:r>
            <a:endParaRPr lang="en-US" sz="1200" dirty="0">
              <a:latin typeface="Arial Narrow"/>
              <a:cs typeface="Arial Narrow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3409950"/>
            <a:ext cx="5334000" cy="12192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045508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5</a:t>
            </a:fld>
            <a:endParaRPr lang="en-US" dirty="0"/>
          </a:p>
        </p:txBody>
      </p:sp>
      <p:sp>
        <p:nvSpPr>
          <p:cNvPr id="20" name="Rectangle 16"/>
          <p:cNvSpPr txBox="1">
            <a:spLocks/>
          </p:cNvSpPr>
          <p:nvPr/>
        </p:nvSpPr>
        <p:spPr>
          <a:xfrm>
            <a:off x="304800" y="2343150"/>
            <a:ext cx="5334000" cy="685800"/>
          </a:xfrm>
          <a:prstGeom prst="rect">
            <a:avLst/>
          </a:prstGeo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>
                <a:latin typeface="Arial Narrow"/>
                <a:cs typeface="Arial Narrow"/>
              </a:rPr>
              <a:t> “…</a:t>
            </a:r>
            <a:r>
              <a:rPr lang="en-US" sz="2000" dirty="0" smtClean="0">
                <a:latin typeface="Arial Narrow"/>
                <a:cs typeface="Arial Narrow"/>
              </a:rPr>
              <a:t>our buildings needs to have</a:t>
            </a:r>
            <a:endParaRPr lang="en-US" sz="2400" dirty="0" smtClean="0">
              <a:solidFill>
                <a:srgbClr val="CCFFCC"/>
              </a:solidFill>
              <a:latin typeface="Arial Narrow"/>
              <a:cs typeface="Arial Narrow"/>
            </a:endParaRPr>
          </a:p>
          <a:p>
            <a:endParaRPr lang="en-US" sz="2000" dirty="0"/>
          </a:p>
        </p:txBody>
      </p:sp>
      <p:sp>
        <p:nvSpPr>
          <p:cNvPr id="5" name="Rectangle 16"/>
          <p:cNvSpPr txBox="1">
            <a:spLocks/>
          </p:cNvSpPr>
          <p:nvPr/>
        </p:nvSpPr>
        <p:spPr>
          <a:xfrm>
            <a:off x="1676400" y="2343150"/>
            <a:ext cx="5334000" cy="685800"/>
          </a:xfrm>
          <a:prstGeom prst="rect">
            <a:avLst/>
          </a:prstGeo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>
                <a:latin typeface="Arial Narrow"/>
                <a:cs typeface="Arial Narrow"/>
              </a:rPr>
              <a:t> </a:t>
            </a:r>
            <a:r>
              <a:rPr lang="en-US" sz="2400" dirty="0" smtClean="0">
                <a:solidFill>
                  <a:srgbClr val="FF6600"/>
                </a:solidFill>
                <a:latin typeface="Arial Narrow"/>
                <a:cs typeface="Arial Narrow"/>
              </a:rPr>
              <a:t>g r a v </a:t>
            </a:r>
            <a:r>
              <a:rPr lang="en-US" sz="2400" dirty="0" err="1">
                <a:solidFill>
                  <a:srgbClr val="FF6600"/>
                </a:solidFill>
                <a:latin typeface="Arial Narrow"/>
                <a:cs typeface="Arial Narrow"/>
              </a:rPr>
              <a:t>i</a:t>
            </a:r>
            <a:r>
              <a:rPr lang="en-US" sz="2400" dirty="0" smtClean="0">
                <a:solidFill>
                  <a:srgbClr val="FF6600"/>
                </a:solidFill>
                <a:latin typeface="Arial Narrow"/>
                <a:cs typeface="Arial Narrow"/>
              </a:rPr>
              <a:t> t y”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65846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6</a:t>
            </a:fld>
            <a:endParaRPr lang="en-US" dirty="0"/>
          </a:p>
        </p:txBody>
      </p:sp>
      <p:sp>
        <p:nvSpPr>
          <p:cNvPr id="20" name="Rectangle 16"/>
          <p:cNvSpPr txBox="1">
            <a:spLocks/>
          </p:cNvSpPr>
          <p:nvPr/>
        </p:nvSpPr>
        <p:spPr>
          <a:xfrm>
            <a:off x="990600" y="2419350"/>
            <a:ext cx="6400800" cy="685800"/>
          </a:xfrm>
          <a:prstGeom prst="rect">
            <a:avLst/>
          </a:prstGeo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>
                <a:solidFill>
                  <a:srgbClr val="CCFFCC"/>
                </a:solidFill>
                <a:latin typeface="Arial Narrow"/>
                <a:cs typeface="Arial Narrow"/>
              </a:rPr>
              <a:t>s</a:t>
            </a:r>
            <a:r>
              <a:rPr lang="en-US" sz="2400" dirty="0" smtClean="0">
                <a:solidFill>
                  <a:srgbClr val="CCFFCC"/>
                </a:solidFill>
                <a:latin typeface="Arial Narrow"/>
                <a:cs typeface="Arial Narrow"/>
              </a:rPr>
              <a:t>ustainability</a:t>
            </a:r>
            <a:r>
              <a:rPr lang="en-US" sz="2000" dirty="0" smtClean="0">
                <a:latin typeface="Arial Narrow"/>
                <a:cs typeface="Arial Narrow"/>
              </a:rPr>
              <a:t>  has always been among indigenous nations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57694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7</a:t>
            </a:fld>
            <a:endParaRPr lang="en-US" dirty="0"/>
          </a:p>
        </p:txBody>
      </p:sp>
      <p:sp>
        <p:nvSpPr>
          <p:cNvPr id="20" name="Rectangle 16"/>
          <p:cNvSpPr txBox="1">
            <a:spLocks/>
          </p:cNvSpPr>
          <p:nvPr/>
        </p:nvSpPr>
        <p:spPr>
          <a:xfrm>
            <a:off x="2209800" y="2419350"/>
            <a:ext cx="4572000" cy="685800"/>
          </a:xfrm>
          <a:prstGeom prst="rect">
            <a:avLst/>
          </a:prstGeo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>
                <a:solidFill>
                  <a:srgbClr val="CCFFCC"/>
                </a:solidFill>
                <a:latin typeface="Arial Narrow"/>
                <a:cs typeface="Arial Narrow"/>
              </a:rPr>
              <a:t>r</a:t>
            </a:r>
            <a:r>
              <a:rPr lang="en-US" sz="2400" dirty="0" smtClean="0">
                <a:solidFill>
                  <a:srgbClr val="CCFFCC"/>
                </a:solidFill>
                <a:latin typeface="Arial Narrow"/>
                <a:cs typeface="Arial Narrow"/>
              </a:rPr>
              <a:t>espect  </a:t>
            </a:r>
            <a:r>
              <a:rPr lang="en-US" sz="2400" dirty="0" smtClean="0">
                <a:solidFill>
                  <a:srgbClr val="FFFFFF"/>
                </a:solidFill>
                <a:latin typeface="Arial Narrow"/>
                <a:cs typeface="Arial Narrow"/>
              </a:rPr>
              <a:t>for our natural environment</a:t>
            </a:r>
            <a:endParaRPr lang="en-US" sz="2000" dirty="0" smtClean="0">
              <a:solidFill>
                <a:srgbClr val="FFFFFF"/>
              </a:solidFill>
              <a:latin typeface="Arial Narrow"/>
              <a:cs typeface="Arial Narrow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214174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8</a:t>
            </a:fld>
            <a:endParaRPr lang="en-US" dirty="0"/>
          </a:p>
        </p:txBody>
      </p:sp>
      <p:sp>
        <p:nvSpPr>
          <p:cNvPr id="20" name="Rectangle 16"/>
          <p:cNvSpPr txBox="1">
            <a:spLocks/>
          </p:cNvSpPr>
          <p:nvPr/>
        </p:nvSpPr>
        <p:spPr>
          <a:xfrm>
            <a:off x="1524000" y="2419350"/>
            <a:ext cx="3733800" cy="685800"/>
          </a:xfrm>
          <a:prstGeom prst="rect">
            <a:avLst/>
          </a:prstGeo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>
                <a:latin typeface="Arial Narrow"/>
                <a:cs typeface="Arial Narrow"/>
              </a:rPr>
              <a:t>natural law</a:t>
            </a:r>
          </a:p>
          <a:p>
            <a:endParaRPr lang="en-US" sz="1400" dirty="0"/>
          </a:p>
        </p:txBody>
      </p:sp>
      <p:pic>
        <p:nvPicPr>
          <p:cNvPr id="4" name="Picture 3"/>
          <p:cNvPicPr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809750"/>
            <a:ext cx="3581400" cy="150495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5" name="Picture 4" descr="photo(4)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70600" y="1758950"/>
            <a:ext cx="2032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89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190750"/>
            <a:ext cx="33528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+mj-lt"/>
              </a:rPr>
              <a:t>Indigenous  </a:t>
            </a:r>
          </a:p>
          <a:p>
            <a:pPr algn="ctr"/>
            <a:r>
              <a:rPr lang="en-US" sz="1600" dirty="0" smtClean="0">
                <a:solidFill>
                  <a:srgbClr val="FFFFFF"/>
                </a:solidFill>
                <a:latin typeface="+mj-lt"/>
              </a:rPr>
              <a:t>Architecture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2" y="514350"/>
            <a:ext cx="1297941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514350"/>
            <a:ext cx="180467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657350"/>
            <a:ext cx="1271270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514350"/>
            <a:ext cx="1371600" cy="10900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2" y="3760728"/>
            <a:ext cx="1295399" cy="8684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0" y="2773827"/>
            <a:ext cx="1295400" cy="858829"/>
          </a:xfrm>
          <a:prstGeom prst="rect">
            <a:avLst/>
          </a:prstGeom>
        </p:spPr>
      </p:pic>
      <p:pic>
        <p:nvPicPr>
          <p:cNvPr id="14" name="Picture 13" descr="maleHogan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714750"/>
            <a:ext cx="1447800" cy="956158"/>
          </a:xfrm>
          <a:prstGeom prst="rect">
            <a:avLst/>
          </a:prstGeom>
        </p:spPr>
      </p:pic>
      <p:pic>
        <p:nvPicPr>
          <p:cNvPr id="15" name="Picture 14" descr="sunrise72907_sheepcorral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714750"/>
            <a:ext cx="1447800" cy="990600"/>
          </a:xfrm>
          <a:prstGeom prst="rect">
            <a:avLst/>
          </a:prstGeom>
        </p:spPr>
      </p:pic>
      <p:pic>
        <p:nvPicPr>
          <p:cNvPr id="16" name="Picture 15" descr="tectonic1_lodge_small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926" y="1657350"/>
            <a:ext cx="1373874" cy="920496"/>
          </a:xfrm>
          <a:prstGeom prst="rect">
            <a:avLst/>
          </a:prstGeom>
        </p:spPr>
      </p:pic>
      <p:pic>
        <p:nvPicPr>
          <p:cNvPr id="17" name="Picture 16" descr="femaleHogan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714750"/>
            <a:ext cx="1600200" cy="959920"/>
          </a:xfrm>
          <a:prstGeom prst="rect">
            <a:avLst/>
          </a:prstGeom>
        </p:spPr>
      </p:pic>
      <p:pic>
        <p:nvPicPr>
          <p:cNvPr id="18" name="Picture 17" descr="IMG_0063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07016"/>
            <a:ext cx="1371600" cy="1031534"/>
          </a:xfrm>
          <a:prstGeom prst="rect">
            <a:avLst/>
          </a:prstGeom>
        </p:spPr>
      </p:pic>
      <p:pic>
        <p:nvPicPr>
          <p:cNvPr id="3" name="Picture 2" descr="Hogan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14350"/>
            <a:ext cx="1422400" cy="1066800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3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6000">
        <p:fade/>
      </p:transition>
    </mc:Choice>
    <mc:Fallback xmlns="">
      <p:transition xmlns:p14="http://schemas.microsoft.com/office/powerpoint/2010/main" spd="med" advTm="8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FFFFFF"/>
      </a:hlink>
      <a:folHlink>
        <a:srgbClr val="FF8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Photo Album.potx</Template>
  <TotalTime>0</TotalTime>
  <Words>1215</Words>
  <Application>Microsoft Office PowerPoint</Application>
  <PresentationFormat>On-screen Show (16:9)</PresentationFormat>
  <Paragraphs>507</Paragraphs>
  <Slides>45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ClassicPhotoAlbum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2010-02-01T21:16:09Z</dcterms:created>
  <dcterms:modified xsi:type="dcterms:W3CDTF">2015-06-23T20:12:43Z</dcterms:modified>
</cp:coreProperties>
</file>